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56" r:id="rId5"/>
    <p:sldId id="279" r:id="rId6"/>
    <p:sldId id="273" r:id="rId7"/>
    <p:sldId id="275" r:id="rId8"/>
    <p:sldId id="259" r:id="rId9"/>
    <p:sldId id="257" r:id="rId10"/>
    <p:sldId id="280" r:id="rId11"/>
    <p:sldId id="258" r:id="rId12"/>
    <p:sldId id="271" r:id="rId13"/>
    <p:sldId id="274" r:id="rId14"/>
    <p:sldId id="272" r:id="rId15"/>
    <p:sldId id="266" r:id="rId16"/>
    <p:sldId id="260" r:id="rId17"/>
    <p:sldId id="278" r:id="rId18"/>
    <p:sldId id="277" r:id="rId19"/>
    <p:sldId id="263"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6740F8-C706-B14D-A484-4EFE56F1CCAF}" v="4" dt="2024-04-18T02:08:54.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21" autoAdjust="0"/>
  </p:normalViewPr>
  <p:slideViewPr>
    <p:cSldViewPr snapToGrid="0">
      <p:cViewPr varScale="1">
        <p:scale>
          <a:sx n="88" d="100"/>
          <a:sy n="88" d="100"/>
        </p:scale>
        <p:origin x="14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4/22/2024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project.</a:t>
            </a:r>
          </a:p>
          <a:p>
            <a:endParaRPr lang="en-US" dirty="0"/>
          </a:p>
          <a:p>
            <a:r>
              <a:rPr lang="en-US" dirty="0"/>
              <a:t>This is a collaborative project between the two of us to apply existing hypergraph learning models, which we suspected were currently underrepresented in the current landscape for anomoly detection methods.</a:t>
            </a:r>
          </a:p>
        </p:txBody>
      </p:sp>
      <p:sp>
        <p:nvSpPr>
          <p:cNvPr id="4" name="Slide Number Placeholder 3"/>
          <p:cNvSpPr>
            <a:spLocks noGrp="1"/>
          </p:cNvSpPr>
          <p:nvPr>
            <p:ph type="sldNum" sz="quarter" idx="5"/>
          </p:nvPr>
        </p:nvSpPr>
        <p:spPr/>
        <p:txBody>
          <a:bodyPr/>
          <a:lstStyle/>
          <a:p>
            <a:fld id="{DDE82FD2-F864-2E4E-ACF0-2DBC196A7066}" type="slidenum">
              <a:rPr lang="en-US" smtClean="0"/>
              <a:t>1</a:t>
            </a:fld>
            <a:endParaRPr lang="en-US" dirty="0"/>
          </a:p>
        </p:txBody>
      </p:sp>
    </p:spTree>
    <p:extLst>
      <p:ext uri="{BB962C8B-B14F-4D97-AF65-F5344CB8AC3E}">
        <p14:creationId xmlns:p14="http://schemas.microsoft.com/office/powerpoint/2010/main" val="3615864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method was proposed for this dataset as hyper edges could be represented as the merchants and the nodes could be the sender.</a:t>
            </a:r>
          </a:p>
          <a:p>
            <a:endParaRPr lang="en-US" dirty="0"/>
          </a:p>
          <a:p>
            <a:r>
              <a:rPr lang="en-US" dirty="0"/>
              <a:t>This dataset is a popular one to use for this task because its pre-labeled and has been inspected by professionals in the field to confirm the labels.</a:t>
            </a:r>
          </a:p>
        </p:txBody>
      </p:sp>
      <p:sp>
        <p:nvSpPr>
          <p:cNvPr id="4" name="Slide Number Placeholder 3"/>
          <p:cNvSpPr>
            <a:spLocks noGrp="1"/>
          </p:cNvSpPr>
          <p:nvPr>
            <p:ph type="sldNum" sz="quarter" idx="5"/>
          </p:nvPr>
        </p:nvSpPr>
        <p:spPr/>
        <p:txBody>
          <a:bodyPr/>
          <a:lstStyle/>
          <a:p>
            <a:fld id="{DDE82FD2-F864-2E4E-ACF0-2DBC196A7066}" type="slidenum">
              <a:rPr lang="en-US" smtClean="0"/>
              <a:t>10</a:t>
            </a:fld>
            <a:endParaRPr lang="en-US" dirty="0"/>
          </a:p>
        </p:txBody>
      </p:sp>
    </p:spTree>
    <p:extLst>
      <p:ext uri="{BB962C8B-B14F-4D97-AF65-F5344CB8AC3E}">
        <p14:creationId xmlns:p14="http://schemas.microsoft.com/office/powerpoint/2010/main" val="4005118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for this dataset were selected differently than the reddit dataset. This is because the content of the transactions are different. The features used for the transaction dataset are Sender ID, Amount, Time, Location, and Transaction type.</a:t>
            </a:r>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11</a:t>
            </a:fld>
            <a:endParaRPr lang="en-US" dirty="0"/>
          </a:p>
        </p:txBody>
      </p:sp>
    </p:spTree>
    <p:extLst>
      <p:ext uri="{BB962C8B-B14F-4D97-AF65-F5344CB8AC3E}">
        <p14:creationId xmlns:p14="http://schemas.microsoft.com/office/powerpoint/2010/main" val="202141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r>
              <a:rPr lang="en-US" sz="1200" dirty="0"/>
              <a:t>Without going too far into the technical details, here is a breakdown of HGNN</a:t>
            </a:r>
          </a:p>
          <a:p>
            <a:pPr marL="171450" lvl="1" indent="-171450">
              <a:buFont typeface="Arial" panose="020B0604020202020204" pitchFamily="34" charset="0"/>
              <a:buChar char="•"/>
            </a:pPr>
            <a:endParaRPr lang="en-US" sz="1200" dirty="0"/>
          </a:p>
          <a:p>
            <a:pPr marL="171450" lvl="1" indent="-171450">
              <a:buFont typeface="Arial" panose="020B0604020202020204" pitchFamily="34" charset="0"/>
              <a:buChar char="•"/>
            </a:pPr>
            <a:r>
              <a:rPr lang="en-US" sz="1200" dirty="0"/>
              <a:t>HGNN defines a spectral convolution operation on the hypergraph structure, inspired by graph convolutional networks. </a:t>
            </a:r>
          </a:p>
          <a:p>
            <a:pPr marL="171450" lvl="1" indent="-171450">
              <a:buFont typeface="Arial" panose="020B0604020202020204" pitchFamily="34" charset="0"/>
              <a:buChar char="•"/>
            </a:pPr>
            <a:endParaRPr lang="en-US" sz="1200" dirty="0"/>
          </a:p>
          <a:p>
            <a:pPr marL="171450" lvl="1" indent="-171450">
              <a:buFont typeface="Arial" panose="020B0604020202020204" pitchFamily="34" charset="0"/>
              <a:buChar char="•"/>
            </a:pPr>
            <a:r>
              <a:rPr lang="en-US" sz="1200" dirty="0"/>
              <a:t>HGNN introduces a hyperedge convolution layer that performs the convolution operation defined in step 1.</a:t>
            </a:r>
          </a:p>
          <a:p>
            <a:pPr marL="171450" lvl="1" indent="-171450">
              <a:buFont typeface="Arial" panose="020B0604020202020204" pitchFamily="34" charset="0"/>
              <a:buChar char="•"/>
            </a:pPr>
            <a:r>
              <a:rPr lang="en-US" sz="1200" dirty="0"/>
              <a:t>The layer takes a hypergraph signal (feature matrix) X as input and produces a new signal Y as output. </a:t>
            </a:r>
          </a:p>
          <a:p>
            <a:pPr marL="171450" lvl="1" indent="-171450">
              <a:buFont typeface="Arial" panose="020B0604020202020204" pitchFamily="34" charset="0"/>
              <a:buChar char="•"/>
            </a:pPr>
            <a:r>
              <a:rPr lang="en-US" sz="1200" dirty="0"/>
              <a:t>The hyperedge weights W are also learned during training, allowing the model to capture varying importances of different hyperedges.</a:t>
            </a:r>
          </a:p>
          <a:p>
            <a:pPr marL="171450" lvl="1" indent="-171450">
              <a:buFont typeface="Arial" panose="020B0604020202020204" pitchFamily="34" charset="0"/>
              <a:buChar char="•"/>
            </a:pPr>
            <a:endParaRPr lang="en-US" sz="1200" dirty="0"/>
          </a:p>
          <a:p>
            <a:pPr marL="171450" lvl="1" indent="-171450">
              <a:buFont typeface="Arial" panose="020B0604020202020204" pitchFamily="34" charset="0"/>
              <a:buChar char="•"/>
            </a:pPr>
            <a:r>
              <a:rPr lang="en-US" sz="1200" dirty="0"/>
              <a:t>The hyperedge convolution layer is used as a building block in a neural network architecture.</a:t>
            </a:r>
          </a:p>
          <a:p>
            <a:pPr marL="171450" lvl="1" indent="-171450">
              <a:buFont typeface="Arial" panose="020B0604020202020204" pitchFamily="34" charset="0"/>
              <a:buChar char="•"/>
            </a:pPr>
            <a:r>
              <a:rPr lang="en-US" sz="1200" dirty="0"/>
              <a:t>Multiple such layers can be stacked, with non-linearities applied in between, to build a deep HGNN model. </a:t>
            </a:r>
          </a:p>
          <a:p>
            <a:pPr marL="171450" lvl="1" indent="-171450">
              <a:buFont typeface="Arial" panose="020B0604020202020204" pitchFamily="34" charset="0"/>
              <a:buChar char="•"/>
            </a:pPr>
            <a:r>
              <a:rPr lang="en-US" sz="1200" dirty="0"/>
              <a:t>The training objective is typically a supervised loss function for a specific task, such as node classification or regression on the hypergraph data.</a:t>
            </a:r>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12</a:t>
            </a:fld>
            <a:endParaRPr lang="en-US" dirty="0"/>
          </a:p>
        </p:txBody>
      </p:sp>
    </p:spTree>
    <p:extLst>
      <p:ext uri="{BB962C8B-B14F-4D97-AF65-F5344CB8AC3E}">
        <p14:creationId xmlns:p14="http://schemas.microsoft.com/office/powerpoint/2010/main" val="1195479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8E8"/>
                </a:solidFill>
                <a:effectLst/>
                <a:highlight>
                  <a:srgbClr val="1F1F1F"/>
                </a:highlight>
                <a:latin typeface="Google Sans"/>
              </a:rPr>
              <a:t>Accuracy is actually quite a terrible measurement for anomaly detection, for the fact that the data is severely imbalanced. </a:t>
            </a:r>
            <a:r>
              <a:rPr lang="en-US" b="0" i="0" dirty="0">
                <a:solidFill>
                  <a:srgbClr val="242424"/>
                </a:solidFill>
                <a:effectLst/>
                <a:highlight>
                  <a:srgbClr val="FFFFFF"/>
                </a:highlight>
                <a:latin typeface="source-serif-pro"/>
              </a:rPr>
              <a:t>Most machine learning algorithms designed for classification assume that there is an equal number of examples for each observed class which is rarely the case in real life.</a:t>
            </a:r>
          </a:p>
          <a:p>
            <a:endParaRPr lang="en-US" b="0" i="0" dirty="0">
              <a:solidFill>
                <a:srgbClr val="242424"/>
              </a:solidFill>
              <a:effectLst/>
              <a:highlight>
                <a:srgbClr val="FFFFFF"/>
              </a:highlight>
              <a:latin typeface="source-serif-pro"/>
            </a:endParaRPr>
          </a:p>
          <a:p>
            <a:r>
              <a:rPr lang="en-US" b="0" i="0" dirty="0">
                <a:solidFill>
                  <a:srgbClr val="F5F4EF"/>
                </a:solidFill>
                <a:effectLst/>
                <a:highlight>
                  <a:srgbClr val="2B2A27"/>
                </a:highlight>
                <a:latin typeface="__tiempos_b6f14e"/>
              </a:rPr>
              <a:t>The F1 score is a useful metric for evaluating the performance of a classification model, especially when there is an imbalance between the classes or when you want to consider both precision and recall.</a:t>
            </a:r>
            <a:endParaRPr lang="en-US" b="0" i="0" dirty="0">
              <a:solidFill>
                <a:srgbClr val="E8E8E8"/>
              </a:solidFill>
              <a:effectLst/>
              <a:highlight>
                <a:srgbClr val="1F1F1F"/>
              </a:highlight>
              <a:latin typeface="Google Sans"/>
            </a:endParaRPr>
          </a:p>
          <a:p>
            <a:endParaRPr lang="en-US" b="0" i="0" dirty="0">
              <a:solidFill>
                <a:srgbClr val="E8E8E8"/>
              </a:solidFill>
              <a:effectLst/>
              <a:highlight>
                <a:srgbClr val="1F1F1F"/>
              </a:highlight>
              <a:latin typeface="Google Sans"/>
            </a:endParaRPr>
          </a:p>
          <a:p>
            <a:r>
              <a:rPr lang="en-US" b="0" i="0" dirty="0">
                <a:solidFill>
                  <a:srgbClr val="E8E8E8"/>
                </a:solidFill>
                <a:effectLst/>
                <a:highlight>
                  <a:srgbClr val="1F1F1F"/>
                </a:highlight>
                <a:latin typeface="Google Sans"/>
              </a:rPr>
              <a:t>AUC (Area Under the Curve) is an excellent way of comparing models independent of external variables in the model</a:t>
            </a:r>
          </a:p>
          <a:p>
            <a:r>
              <a:rPr lang="en-US" b="0" i="0" dirty="0">
                <a:solidFill>
                  <a:srgbClr val="242424"/>
                </a:solidFill>
                <a:effectLst/>
                <a:highlight>
                  <a:srgbClr val="FFFFFF"/>
                </a:highlight>
                <a:latin typeface="source-serif-pro"/>
              </a:rPr>
              <a:t>The AUC can be interpreted as follows. It is the probability that the test will give a higher value for a randomly chosen individual who is an anomoly than a randomly chosen individual who does not have an anomoly.</a:t>
            </a:r>
          </a:p>
          <a:p>
            <a:endParaRPr lang="en-US" b="0" i="0" dirty="0">
              <a:solidFill>
                <a:srgbClr val="242424"/>
              </a:solidFill>
              <a:effectLst/>
              <a:highlight>
                <a:srgbClr val="FFFFFF"/>
              </a:highlight>
              <a:latin typeface="source-serif-pro"/>
            </a:endParaRPr>
          </a:p>
          <a:p>
            <a:r>
              <a:rPr lang="en-US" b="0" i="0" dirty="0">
                <a:solidFill>
                  <a:srgbClr val="242424"/>
                </a:solidFill>
                <a:effectLst/>
                <a:highlight>
                  <a:srgbClr val="E8F3E8"/>
                </a:highlight>
                <a:latin typeface="source-serif-pro"/>
              </a:rPr>
              <a:t>A rough rule of thumb is that the accuracy of tests with AUCs between 0.50 and 0.70 is low; between 0.70 and 0.90, the accuracy is moderate; and it is high for AUCs over 0.90.</a:t>
            </a:r>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13</a:t>
            </a:fld>
            <a:endParaRPr lang="en-US" dirty="0"/>
          </a:p>
        </p:txBody>
      </p:sp>
    </p:spTree>
    <p:extLst>
      <p:ext uri="{BB962C8B-B14F-4D97-AF65-F5344CB8AC3E}">
        <p14:creationId xmlns:p14="http://schemas.microsoft.com/office/powerpoint/2010/main" val="1089208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implications of our findings extend to various real-world applications:</a:t>
            </a:r>
          </a:p>
          <a:p>
            <a:r>
              <a:rPr lang="en-US" dirty="0"/>
              <a:t>Enhanced cybersecurity measures, including fraud detection and intrusion prevention.</a:t>
            </a:r>
          </a:p>
          <a:p>
            <a:r>
              <a:rPr lang="en-US" dirty="0"/>
              <a:t>Improved financial monitoring and risk management in banking and finance.</a:t>
            </a:r>
          </a:p>
          <a:p>
            <a:r>
              <a:rPr lang="en-US" dirty="0"/>
              <a:t>Even healthcare, image recognition, and pretty much anything with a network.</a:t>
            </a:r>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14</a:t>
            </a:fld>
            <a:endParaRPr lang="en-US" dirty="0"/>
          </a:p>
        </p:txBody>
      </p:sp>
    </p:spTree>
    <p:extLst>
      <p:ext uri="{BB962C8B-B14F-4D97-AF65-F5344CB8AC3E}">
        <p14:creationId xmlns:p14="http://schemas.microsoft.com/office/powerpoint/2010/main" val="3244641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of </a:t>
            </a:r>
            <a:r>
              <a:rPr lang="en-US" b="1" i="0" dirty="0">
                <a:solidFill>
                  <a:srgbClr val="F5F4EF"/>
                </a:solidFill>
                <a:effectLst/>
                <a:highlight>
                  <a:srgbClr val="2B2A27"/>
                </a:highlight>
                <a:latin typeface="__tiempos_b6f14e"/>
              </a:rPr>
              <a:t>temporal dynamics</a:t>
            </a:r>
            <a:r>
              <a:rPr lang="en-US" dirty="0"/>
              <a:t> in hypergraphs can bring a new dimension of information to the model. Models that support changing of nodes and edges over time potentially have a huge advantage.</a:t>
            </a:r>
          </a:p>
          <a:p>
            <a:endParaRPr lang="en-US" dirty="0"/>
          </a:p>
          <a:p>
            <a:r>
              <a:rPr lang="en-US" dirty="0"/>
              <a:t>S-line graphs are a graph-like model of a hypergraph, where hyper-edges become nodes and shared nodes in the hyperedges become the place where edges connect the nodes.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Further exploration of hypergraph learning techniques and architectures tailored to specific anomaly detection tasks.</a:t>
            </a:r>
          </a:p>
          <a:p>
            <a:pPr algn="l">
              <a:buFont typeface="+mj-lt"/>
              <a:buNone/>
            </a:pPr>
            <a:endParaRPr lang="en-US" b="0" i="0" dirty="0">
              <a:solidFill>
                <a:srgbClr val="ECECEC"/>
              </a:solidFill>
              <a:effectLst/>
              <a:highlight>
                <a:srgbClr val="212121"/>
              </a:highlight>
              <a:latin typeface="Söhne"/>
            </a:endParaRPr>
          </a:p>
          <a:p>
            <a:pPr algn="l">
              <a:buFont typeface="+mj-lt"/>
              <a:buNone/>
            </a:pPr>
            <a:r>
              <a:rPr lang="en-US" b="0" i="0" dirty="0">
                <a:solidFill>
                  <a:srgbClr val="F5F4EF"/>
                </a:solidFill>
                <a:effectLst/>
                <a:highlight>
                  <a:srgbClr val="2B2A27"/>
                </a:highlight>
                <a:latin typeface="__tiempos_b6f14e"/>
              </a:rPr>
              <a:t>Most existing hyperedge anomaly detection methods rely on labeled data, which can be challenging and expensive to obtain in many real-world applications. Future work could explore unsupervised and semi-supervised approaches that can learn normal patterns from the data itself and detect deviations from these patterns.</a:t>
            </a:r>
          </a:p>
          <a:p>
            <a:pPr algn="l">
              <a:buFont typeface="+mj-lt"/>
              <a:buNone/>
            </a:pPr>
            <a:endParaRPr lang="en-US" b="0" i="0" dirty="0">
              <a:solidFill>
                <a:srgbClr val="F5F4EF"/>
              </a:solidFill>
              <a:effectLst/>
              <a:highlight>
                <a:srgbClr val="2B2A27"/>
              </a:highlight>
              <a:latin typeface="__tiempos_b6f14e"/>
            </a:endParaRPr>
          </a:p>
          <a:p>
            <a:pPr algn="l">
              <a:buFont typeface="+mj-lt"/>
              <a:buNone/>
            </a:pPr>
            <a:r>
              <a:rPr lang="en-US" b="0" i="0" dirty="0">
                <a:solidFill>
                  <a:srgbClr val="F5F4EF"/>
                </a:solidFill>
                <a:effectLst/>
                <a:highlight>
                  <a:srgbClr val="2B2A27"/>
                </a:highlight>
                <a:latin typeface="__tiempos_b6f14e"/>
              </a:rPr>
              <a:t>As the size and complexity of hypergraphs increase, scalability becomes a crucial challenge. Future work could explore distributed computing techniques, parallel algorithms, and efficient data structures to enable hyperedge anomaly detection on large-scale hypergraphs.</a:t>
            </a:r>
            <a:br>
              <a:rPr lang="en-US" dirty="0"/>
            </a:br>
            <a:endParaRPr lang="en-US" b="0" i="0" dirty="0">
              <a:solidFill>
                <a:srgbClr val="F5F4EF"/>
              </a:solidFill>
              <a:effectLst/>
              <a:highlight>
                <a:srgbClr val="2B2A27"/>
              </a:highlight>
              <a:latin typeface="__tiempos_b6f14e"/>
            </a:endParaRPr>
          </a:p>
          <a:p>
            <a:br>
              <a:rPr lang="en-US" dirty="0"/>
            </a:br>
            <a:endParaRPr lang="en-US" b="0" i="0" dirty="0">
              <a:solidFill>
                <a:srgbClr val="ECECEC"/>
              </a:solidFill>
              <a:effectLst/>
              <a:highlight>
                <a:srgbClr val="212121"/>
              </a:highlight>
              <a:latin typeface="Söhne"/>
            </a:endParaRPr>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15</a:t>
            </a:fld>
            <a:endParaRPr lang="en-US" dirty="0"/>
          </a:p>
        </p:txBody>
      </p:sp>
    </p:spTree>
    <p:extLst>
      <p:ext uri="{BB962C8B-B14F-4D97-AF65-F5344CB8AC3E}">
        <p14:creationId xmlns:p14="http://schemas.microsoft.com/office/powerpoint/2010/main" val="2876134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our presentation.</a:t>
            </a:r>
          </a:p>
        </p:txBody>
      </p:sp>
      <p:sp>
        <p:nvSpPr>
          <p:cNvPr id="4" name="Slide Number Placeholder 3"/>
          <p:cNvSpPr>
            <a:spLocks noGrp="1"/>
          </p:cNvSpPr>
          <p:nvPr>
            <p:ph type="sldNum" sz="quarter" idx="5"/>
          </p:nvPr>
        </p:nvSpPr>
        <p:spPr/>
        <p:txBody>
          <a:bodyPr/>
          <a:lstStyle/>
          <a:p>
            <a:fld id="{DDE82FD2-F864-2E4E-ACF0-2DBC196A7066}" type="slidenum">
              <a:rPr lang="en-US" smtClean="0"/>
              <a:t>16</a:t>
            </a:fld>
            <a:endParaRPr lang="en-US" dirty="0"/>
          </a:p>
        </p:txBody>
      </p:sp>
    </p:spTree>
    <p:extLst>
      <p:ext uri="{BB962C8B-B14F-4D97-AF65-F5344CB8AC3E}">
        <p14:creationId xmlns:p14="http://schemas.microsoft.com/office/powerpoint/2010/main" val="448053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our presentation.</a:t>
            </a:r>
          </a:p>
        </p:txBody>
      </p:sp>
      <p:sp>
        <p:nvSpPr>
          <p:cNvPr id="4" name="Slide Number Placeholder 3"/>
          <p:cNvSpPr>
            <a:spLocks noGrp="1"/>
          </p:cNvSpPr>
          <p:nvPr>
            <p:ph type="sldNum" sz="quarter" idx="5"/>
          </p:nvPr>
        </p:nvSpPr>
        <p:spPr/>
        <p:txBody>
          <a:bodyPr/>
          <a:lstStyle/>
          <a:p>
            <a:fld id="{DDE82FD2-F864-2E4E-ACF0-2DBC196A7066}" type="slidenum">
              <a:rPr lang="en-US" smtClean="0"/>
              <a:t>17</a:t>
            </a:fld>
            <a:endParaRPr lang="en-US" dirty="0"/>
          </a:p>
        </p:txBody>
      </p:sp>
    </p:spTree>
    <p:extLst>
      <p:ext uri="{BB962C8B-B14F-4D97-AF65-F5344CB8AC3E}">
        <p14:creationId xmlns:p14="http://schemas.microsoft.com/office/powerpoint/2010/main" val="2899080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Anomoly detection is an old problem with currently great incentive for research as it is a crucial tool for protecting users from spam, scams, and hackers.</a:t>
            </a:r>
          </a:p>
          <a:p>
            <a:endParaRPr lang="en-US" dirty="0"/>
          </a:p>
          <a:p>
            <a:r>
              <a:rPr lang="en-US" dirty="0"/>
              <a:t>Anomaly detection is also extremely important to many fields such as, stock tracking, healthcare, image reconstruction, anomaly detection in images.</a:t>
            </a:r>
          </a:p>
        </p:txBody>
      </p:sp>
      <p:sp>
        <p:nvSpPr>
          <p:cNvPr id="4" name="Slide Number Placeholder 3"/>
          <p:cNvSpPr>
            <a:spLocks noGrp="1"/>
          </p:cNvSpPr>
          <p:nvPr>
            <p:ph type="sldNum" sz="quarter" idx="5"/>
          </p:nvPr>
        </p:nvSpPr>
        <p:spPr/>
        <p:txBody>
          <a:bodyPr/>
          <a:lstStyle/>
          <a:p>
            <a:fld id="{DDE82FD2-F864-2E4E-ACF0-2DBC196A7066}" type="slidenum">
              <a:rPr lang="en-US" smtClean="0"/>
              <a:t>2</a:t>
            </a:fld>
            <a:endParaRPr lang="en-US" dirty="0"/>
          </a:p>
        </p:txBody>
      </p:sp>
    </p:spTree>
    <p:extLst>
      <p:ext uri="{BB962C8B-B14F-4D97-AF65-F5344CB8AC3E}">
        <p14:creationId xmlns:p14="http://schemas.microsoft.com/office/powerpoint/2010/main" val="237900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kinds of outlier detection when it comes to network anomalies, first is the structural outlier, this is when a node or cluster of nodes appears to have a different structure than the overall network.</a:t>
            </a:r>
          </a:p>
          <a:p>
            <a:r>
              <a:rPr lang="en-US" dirty="0"/>
              <a:t>The second is the classic contextual outlier which comes from the context of the observation. In other words, it is an outlier based on the content of one node when compared to the usual content of a node in the network.</a:t>
            </a:r>
          </a:p>
        </p:txBody>
      </p:sp>
      <p:sp>
        <p:nvSpPr>
          <p:cNvPr id="4" name="Slide Number Placeholder 3"/>
          <p:cNvSpPr>
            <a:spLocks noGrp="1"/>
          </p:cNvSpPr>
          <p:nvPr>
            <p:ph type="sldNum" sz="quarter" idx="5"/>
          </p:nvPr>
        </p:nvSpPr>
        <p:spPr/>
        <p:txBody>
          <a:bodyPr/>
          <a:lstStyle/>
          <a:p>
            <a:fld id="{DDE82FD2-F864-2E4E-ACF0-2DBC196A7066}" type="slidenum">
              <a:rPr lang="en-US" smtClean="0"/>
              <a:t>3</a:t>
            </a:fld>
            <a:endParaRPr lang="en-US" dirty="0"/>
          </a:p>
        </p:txBody>
      </p:sp>
    </p:spTree>
    <p:extLst>
      <p:ext uri="{BB962C8B-B14F-4D97-AF65-F5344CB8AC3E}">
        <p14:creationId xmlns:p14="http://schemas.microsoft.com/office/powerpoint/2010/main" val="1288487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Hypergraphs are a special type of graph, developed to observe the higher order structure of a graph. While every graph can be converted to a hypergraph using convolution or other methods, a bipartite graph can be converted without losing any information from the original graph. For this project, we selected two datasets that has bipartite structures that could be converted to hypergraphs.</a:t>
            </a:r>
          </a:p>
        </p:txBody>
      </p:sp>
      <p:sp>
        <p:nvSpPr>
          <p:cNvPr id="4" name="Slide Number Placeholder 3"/>
          <p:cNvSpPr>
            <a:spLocks noGrp="1"/>
          </p:cNvSpPr>
          <p:nvPr>
            <p:ph type="sldNum" sz="quarter" idx="5"/>
          </p:nvPr>
        </p:nvSpPr>
        <p:spPr/>
        <p:txBody>
          <a:bodyPr/>
          <a:lstStyle/>
          <a:p>
            <a:fld id="{DDE82FD2-F864-2E4E-ACF0-2DBC196A7066}" type="slidenum">
              <a:rPr lang="en-US" smtClean="0"/>
              <a:t>4</a:t>
            </a:fld>
            <a:endParaRPr lang="en-US" dirty="0"/>
          </a:p>
        </p:txBody>
      </p:sp>
    </p:spTree>
    <p:extLst>
      <p:ext uri="{BB962C8B-B14F-4D97-AF65-F5344CB8AC3E}">
        <p14:creationId xmlns:p14="http://schemas.microsoft.com/office/powerpoint/2010/main" val="2709022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dataset we approached was a basic user to web forum database from Reddit.com that had a user ID, forum ID, message and timestamp.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dataset was chosen for its simplicity in understanding since social media is something that everyone is very familiar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screenshot is a zoomed out view of the reddit dataset.</a:t>
            </a:r>
          </a:p>
        </p:txBody>
      </p:sp>
      <p:sp>
        <p:nvSpPr>
          <p:cNvPr id="4" name="Slide Number Placeholder 3"/>
          <p:cNvSpPr>
            <a:spLocks noGrp="1"/>
          </p:cNvSpPr>
          <p:nvPr>
            <p:ph type="sldNum" sz="quarter" idx="5"/>
          </p:nvPr>
        </p:nvSpPr>
        <p:spPr/>
        <p:txBody>
          <a:bodyPr/>
          <a:lstStyle/>
          <a:p>
            <a:fld id="{DDE82FD2-F864-2E4E-ACF0-2DBC196A7066}" type="slidenum">
              <a:rPr lang="en-US" smtClean="0"/>
              <a:t>5</a:t>
            </a:fld>
            <a:endParaRPr lang="en-US" dirty="0"/>
          </a:p>
        </p:txBody>
      </p:sp>
    </p:spTree>
    <p:extLst>
      <p:ext uri="{BB962C8B-B14F-4D97-AF65-F5344CB8AC3E}">
        <p14:creationId xmlns:p14="http://schemas.microsoft.com/office/powerpoint/2010/main" val="140393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is a closer look at the network on the last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interactions form a bipartite network between user and forum.</a:t>
            </a:r>
          </a:p>
          <a:p>
            <a:endParaRPr lang="en-US" dirty="0"/>
          </a:p>
          <a:p>
            <a:r>
              <a:rPr lang="en-US" dirty="0"/>
              <a:t>The green nodes are forums, while the pink are the users and edges are every interaction with the form through a comment or a post.</a:t>
            </a:r>
          </a:p>
        </p:txBody>
      </p:sp>
      <p:sp>
        <p:nvSpPr>
          <p:cNvPr id="4" name="Slide Number Placeholder 3"/>
          <p:cNvSpPr>
            <a:spLocks noGrp="1"/>
          </p:cNvSpPr>
          <p:nvPr>
            <p:ph type="sldNum" sz="quarter" idx="5"/>
          </p:nvPr>
        </p:nvSpPr>
        <p:spPr/>
        <p:txBody>
          <a:bodyPr/>
          <a:lstStyle/>
          <a:p>
            <a:fld id="{DDE82FD2-F864-2E4E-ACF0-2DBC196A7066}" type="slidenum">
              <a:rPr lang="en-US" smtClean="0"/>
              <a:t>6</a:t>
            </a:fld>
            <a:endParaRPr lang="en-US" dirty="0"/>
          </a:p>
        </p:txBody>
      </p:sp>
    </p:spTree>
    <p:extLst>
      <p:ext uri="{BB962C8B-B14F-4D97-AF65-F5344CB8AC3E}">
        <p14:creationId xmlns:p14="http://schemas.microsoft.com/office/powerpoint/2010/main" val="3252475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anomalies when it comes to our dataset.</a:t>
            </a:r>
          </a:p>
          <a:p>
            <a:endParaRPr lang="en-US" dirty="0"/>
          </a:p>
          <a:p>
            <a:r>
              <a:rPr lang="en-US" dirty="0"/>
              <a:t>As you can probably tell, even though the text from both datasets is random, the original dataset is much more coherent.</a:t>
            </a:r>
          </a:p>
          <a:p>
            <a:endParaRPr lang="en-US" dirty="0"/>
          </a:p>
          <a:p>
            <a:r>
              <a:rPr lang="en-US" dirty="0"/>
              <a:t>These anomalies were randomly inserted into the dataset and labeled for the training of the model.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7</a:t>
            </a:fld>
            <a:endParaRPr lang="en-US" dirty="0"/>
          </a:p>
        </p:txBody>
      </p:sp>
    </p:spTree>
    <p:extLst>
      <p:ext uri="{BB962C8B-B14F-4D97-AF65-F5344CB8AC3E}">
        <p14:creationId xmlns:p14="http://schemas.microsoft.com/office/powerpoint/2010/main" val="3347295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the features selected for the learning process.</a:t>
            </a:r>
          </a:p>
          <a:p>
            <a:endParaRPr lang="en-US" dirty="0"/>
          </a:p>
          <a:p>
            <a:r>
              <a:rPr lang="en-US" dirty="0"/>
              <a:t>Features were generated for each user based on a conglomeration of their messages.</a:t>
            </a:r>
          </a:p>
          <a:p>
            <a:endParaRPr lang="en-US" dirty="0"/>
          </a:p>
          <a:p>
            <a:r>
              <a:rPr lang="en-US" dirty="0"/>
              <a:t>Their messages where then vectorized using a bag of words approach where a list of numbers represent the number of times each word was used.</a:t>
            </a:r>
          </a:p>
          <a:p>
            <a:endParaRPr lang="en-US" dirty="0"/>
          </a:p>
          <a:p>
            <a:r>
              <a:rPr lang="en-US" dirty="0"/>
              <a:t>This helps to identify anomalous users, since they are more likely to use unusual words, or use similar words as other anomalies.</a:t>
            </a:r>
          </a:p>
          <a:p>
            <a:endParaRPr lang="en-US" dirty="0"/>
          </a:p>
          <a:p>
            <a:r>
              <a:rPr lang="en-US" dirty="0"/>
              <a:t>In this visualization of the feature space, its easy to see that a number of features in the feature space do not fit nicely with the rest.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8</a:t>
            </a:fld>
            <a:endParaRPr lang="en-US" dirty="0"/>
          </a:p>
        </p:txBody>
      </p:sp>
    </p:spTree>
    <p:extLst>
      <p:ext uri="{BB962C8B-B14F-4D97-AF65-F5344CB8AC3E}">
        <p14:creationId xmlns:p14="http://schemas.microsoft.com/office/powerpoint/2010/main" val="2630764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second dataset tested with this method. We picked this method because it has been extensively studied and had an overall low accuracy with the top anomaly detection method called GTAN (Gated Temporal Attention Network).</a:t>
            </a:r>
          </a:p>
          <a:p>
            <a:endParaRPr lang="en-US" dirty="0"/>
          </a:p>
          <a:p>
            <a:r>
              <a:rPr lang="en-US" dirty="0"/>
              <a:t>This is a visualization of that dataset.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9</a:t>
            </a:fld>
            <a:endParaRPr lang="en-US" dirty="0"/>
          </a:p>
        </p:txBody>
      </p:sp>
    </p:spTree>
    <p:extLst>
      <p:ext uri="{BB962C8B-B14F-4D97-AF65-F5344CB8AC3E}">
        <p14:creationId xmlns:p14="http://schemas.microsoft.com/office/powerpoint/2010/main" val="2182758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4/22/2024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4/22/2024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4/22/2024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4/22/2024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4/22/2024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4/22/2024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4/22/2024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4/22/2024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dirty="0"/>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4/22/2024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4/22/2024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4/22/2024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0">
            <a:extLst>
              <a:ext uri="{FF2B5EF4-FFF2-40B4-BE49-F238E27FC236}">
                <a16:creationId xmlns:a16="http://schemas.microsoft.com/office/drawing/2014/main" id="{63002AAD-3289-BA7C-2466-53B74E81074E}"/>
              </a:ext>
            </a:extLst>
          </p:cNvPr>
          <p:cNvPicPr>
            <a:picLocks noChangeAspect="1"/>
          </p:cNvPicPr>
          <p:nvPr/>
        </p:nvPicPr>
        <p:blipFill rotWithShape="1">
          <a:blip r:embed="rId3"/>
          <a:srcRect t="13708" r="28995" b="5804"/>
          <a:stretch/>
        </p:blipFill>
        <p:spPr>
          <a:xfrm>
            <a:off x="3681047" y="13640"/>
            <a:ext cx="8510953"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3" y="696686"/>
            <a:ext cx="7659486" cy="1589313"/>
          </a:xfrm>
        </p:spPr>
        <p:txBody>
          <a:bodyPr/>
          <a:lstStyle/>
          <a:p>
            <a:r>
              <a:rPr lang="en-US" sz="3200" dirty="0"/>
              <a:t>Hypergraph Anomaly Detection using Hypergraph Neural Network (HGNN)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a:normAutofit/>
          </a:bodyPr>
          <a:lstStyle/>
          <a:p>
            <a:r>
              <a:rPr lang="en-US" sz="3200" dirty="0"/>
              <a:t>Deven Biehler</a:t>
            </a:r>
            <a:br>
              <a:rPr lang="en-US" sz="3200" dirty="0"/>
            </a:br>
            <a:r>
              <a:rPr lang="en-US" sz="3200" dirty="0"/>
              <a:t>Sai </a:t>
            </a:r>
            <a:r>
              <a:rPr lang="en-US" sz="3200" dirty="0" err="1"/>
              <a:t>Kolagani</a:t>
            </a:r>
            <a:endParaRPr lang="en-US" sz="32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3"/>
          <a:srcRect l="-7692" t="13407" r="7692" b="13407"/>
          <a:stretch/>
        </p:blipFill>
        <p:spPr>
          <a:xfrm>
            <a:off x="3681046" y="0"/>
            <a:ext cx="8510953"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Bipartite Network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dirty="0"/>
              <a:t>Transactions were formed into a bipartite network with the same method of sender – receiver interactions</a:t>
            </a:r>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77861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890338" y="640080"/>
            <a:ext cx="3734014" cy="3566160"/>
          </a:xfrm>
        </p:spPr>
        <p:txBody>
          <a:bodyPr vert="horz" lIns="91440" tIns="45720" rIns="91440" bIns="45720" rtlCol="0" anchor="b">
            <a:normAutofit/>
          </a:bodyPr>
          <a:lstStyle/>
          <a:p>
            <a:r>
              <a:rPr lang="en-US" sz="5000" dirty="0">
                <a:solidFill>
                  <a:schemeClr val="tx1"/>
                </a:solidFill>
                <a:latin typeface="+mj-lt"/>
              </a:rPr>
              <a:t>Features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890339" y="4636008"/>
            <a:ext cx="3734014" cy="1572768"/>
          </a:xfrm>
        </p:spPr>
        <p:txBody>
          <a:bodyPr vert="horz" lIns="91440" tIns="45720" rIns="91440" bIns="45720" rtlCol="0">
            <a:normAutofit/>
          </a:bodyPr>
          <a:lstStyle/>
          <a:p>
            <a:pPr>
              <a:lnSpc>
                <a:spcPct val="90000"/>
              </a:lnSpc>
            </a:pPr>
            <a:r>
              <a:rPr lang="en-US" sz="1900">
                <a:solidFill>
                  <a:schemeClr val="tx1"/>
                </a:solidFill>
                <a:latin typeface="+mn-lt"/>
              </a:rPr>
              <a:t>Features were selected using the following metrics:</a:t>
            </a:r>
          </a:p>
          <a:p>
            <a:pPr>
              <a:lnSpc>
                <a:spcPct val="90000"/>
              </a:lnSpc>
            </a:pPr>
            <a:r>
              <a:rPr lang="en-US" sz="1900">
                <a:solidFill>
                  <a:schemeClr val="tx1"/>
                </a:solidFill>
                <a:latin typeface="+mn-lt"/>
              </a:rPr>
              <a:t>Sender, Amount, Time, Location, and Transaction Type</a:t>
            </a:r>
          </a:p>
        </p:txBody>
      </p:sp>
      <p:sp>
        <p:nvSpPr>
          <p:cNvPr id="104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Placeholder 63">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3"/>
          <a:srcRect t="342" b="3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294A09A9-5501-47C1-A89A-A340965A2BE2}" type="slidenum">
              <a:rPr lang="en-US" sz="1200">
                <a:solidFill>
                  <a:srgbClr val="FFFFFF"/>
                </a:solidFill>
                <a:latin typeface="Calibri" panose="020F0502020204030204"/>
              </a:rPr>
              <a:pPr>
                <a:spcAft>
                  <a:spcPts val="600"/>
                </a:spcAft>
                <a:defRPr/>
              </a:pPr>
              <a:t>11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6966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841248" y="256032"/>
            <a:ext cx="10506456" cy="1014984"/>
          </a:xfrm>
        </p:spPr>
        <p:txBody>
          <a:bodyPr vert="horz" lIns="91440" tIns="45720" rIns="91440" bIns="45720" rtlCol="0" anchor="b">
            <a:normAutofit/>
          </a:bodyPr>
          <a:lstStyle/>
          <a:p>
            <a:r>
              <a:rPr lang="en-US" sz="4400" kern="1200">
                <a:solidFill>
                  <a:schemeClr val="tx1"/>
                </a:solidFill>
                <a:latin typeface="+mj-lt"/>
                <a:ea typeface="+mj-ea"/>
                <a:cs typeface="+mj-cs"/>
              </a:rPr>
              <a:t>Deep hypergraph Model</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ext Placeholder 8">
            <a:extLst>
              <a:ext uri="{FF2B5EF4-FFF2-40B4-BE49-F238E27FC236}">
                <a16:creationId xmlns:a16="http://schemas.microsoft.com/office/drawing/2014/main" id="{6B7AFC44-0B03-0440-894A-F417DCE9DDF5}"/>
              </a:ext>
            </a:extLst>
          </p:cNvPr>
          <p:cNvSpPr>
            <a:spLocks/>
          </p:cNvSpPr>
          <p:nvPr/>
        </p:nvSpPr>
        <p:spPr>
          <a:xfrm>
            <a:off x="1449480" y="2424413"/>
            <a:ext cx="2777283" cy="2373366"/>
          </a:xfrm>
          <a:prstGeom prst="rect">
            <a:avLst/>
          </a:prstGeom>
        </p:spPr>
        <p:txBody>
          <a:bodyPr>
            <a:noAutofit/>
          </a:bodyPr>
          <a:lstStyle/>
          <a:p>
            <a:pPr marL="0" lvl="1" defTabSz="795528">
              <a:spcAft>
                <a:spcPts val="600"/>
              </a:spcAft>
            </a:pPr>
            <a:r>
              <a:rPr lang="en-US" sz="1218" b="1" kern="1200" spc="122" baseline="0" dirty="0">
                <a:solidFill>
                  <a:srgbClr val="555555"/>
                </a:solidFill>
                <a:latin typeface="Tw Cen MT" panose="020B0602020104020603" pitchFamily="34" charset="77"/>
                <a:ea typeface="+mn-ea"/>
                <a:cs typeface="+mn-cs"/>
              </a:rPr>
              <a:t>Spectral Convolution on Hypergraph:</a:t>
            </a:r>
            <a:endParaRPr lang="en-US" sz="1218" kern="1200" dirty="0">
              <a:solidFill>
                <a:schemeClr val="tx1"/>
              </a:solidFill>
              <a:latin typeface="+mn-lt"/>
              <a:ea typeface="+mn-ea"/>
              <a:cs typeface="+mn-cs"/>
            </a:endParaRPr>
          </a:p>
          <a:p>
            <a:pPr marL="149162" lvl="1" indent="-149162" defTabSz="795528">
              <a:spcAft>
                <a:spcPts val="600"/>
              </a:spcAft>
              <a:buFont typeface="Arial" panose="020B0604020202020204" pitchFamily="34" charset="0"/>
              <a:buChar char="•"/>
            </a:pPr>
            <a:r>
              <a:rPr lang="en-US" sz="1400" kern="1200" spc="122" baseline="0" dirty="0">
                <a:solidFill>
                  <a:srgbClr val="555555"/>
                </a:solidFill>
                <a:latin typeface="Tw Cen MT" panose="020B0602020104020603" pitchFamily="34" charset="77"/>
                <a:ea typeface="+mn-ea"/>
                <a:cs typeface="+mn-cs"/>
              </a:rPr>
              <a:t>HGNN defines a spectral convolution operation on the hypergraph structure, inspired by graph convolutional networks. </a:t>
            </a:r>
          </a:p>
        </p:txBody>
      </p:sp>
      <p:sp>
        <p:nvSpPr>
          <p:cNvPr id="12" name="Text Placeholder 8">
            <a:extLst>
              <a:ext uri="{FF2B5EF4-FFF2-40B4-BE49-F238E27FC236}">
                <a16:creationId xmlns:a16="http://schemas.microsoft.com/office/drawing/2014/main" id="{0A4F876D-14CE-D995-6FB4-79F3D1D63C4C}"/>
              </a:ext>
            </a:extLst>
          </p:cNvPr>
          <p:cNvSpPr txBox="1">
            <a:spLocks/>
          </p:cNvSpPr>
          <p:nvPr/>
        </p:nvSpPr>
        <p:spPr>
          <a:xfrm>
            <a:off x="1449479" y="4165546"/>
            <a:ext cx="2777283" cy="237336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000" kern="1200" cap="all" spc="140" baseline="0">
                <a:solidFill>
                  <a:schemeClr val="bg1"/>
                </a:solidFill>
                <a:latin typeface="Tw Cen MT" panose="020B0602020104020603" pitchFamily="34" charset="77"/>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defTabSz="795528">
              <a:spcBef>
                <a:spcPts val="870"/>
              </a:spcBef>
            </a:pPr>
            <a:r>
              <a:rPr lang="en-US" sz="1218" b="1" kern="1200" spc="122" baseline="0" dirty="0">
                <a:solidFill>
                  <a:srgbClr val="555555"/>
                </a:solidFill>
                <a:latin typeface="Tw Cen MT" panose="020B0602020104020603" pitchFamily="34" charset="77"/>
                <a:ea typeface="+mn-ea"/>
                <a:cs typeface="+mn-cs"/>
              </a:rPr>
              <a:t>Hyperedge Convolution Layer:</a:t>
            </a:r>
          </a:p>
          <a:p>
            <a:pPr marL="149162" lvl="1" indent="-149162" defTabSz="795528">
              <a:spcBef>
                <a:spcPts val="870"/>
              </a:spcBef>
              <a:buFont typeface="Arial" panose="020B0604020202020204" pitchFamily="34" charset="0"/>
              <a:buChar char="•"/>
            </a:pPr>
            <a:r>
              <a:rPr lang="en-US" sz="1218" kern="1200" spc="122" baseline="0" dirty="0">
                <a:solidFill>
                  <a:srgbClr val="555555"/>
                </a:solidFill>
                <a:latin typeface="Tw Cen MT" panose="020B0602020104020603" pitchFamily="34" charset="77"/>
                <a:ea typeface="+mn-ea"/>
                <a:cs typeface="+mn-cs"/>
              </a:rPr>
              <a:t>HGNN introduces a hyperedge convolution layer</a:t>
            </a:r>
            <a:r>
              <a:rPr lang="en-US" sz="1218" spc="122" dirty="0">
                <a:solidFill>
                  <a:srgbClr val="555555"/>
                </a:solidFill>
              </a:rPr>
              <a:t>.</a:t>
            </a:r>
            <a:endParaRPr lang="en-US" sz="1218" kern="1200" spc="122" baseline="0" dirty="0">
              <a:solidFill>
                <a:srgbClr val="555555"/>
              </a:solidFill>
              <a:latin typeface="Tw Cen MT" panose="020B0602020104020603" pitchFamily="34" charset="77"/>
              <a:ea typeface="+mn-ea"/>
              <a:cs typeface="+mn-cs"/>
            </a:endParaRPr>
          </a:p>
          <a:p>
            <a:pPr marL="171450" lvl="1" indent="-171450">
              <a:buFont typeface="Arial" panose="020B0604020202020204" pitchFamily="34" charset="0"/>
              <a:buChar char="•"/>
            </a:pPr>
            <a:endParaRPr lang="en-US" sz="1400" dirty="0"/>
          </a:p>
        </p:txBody>
      </p:sp>
      <p:sp>
        <p:nvSpPr>
          <p:cNvPr id="13" name="Text Placeholder 8">
            <a:extLst>
              <a:ext uri="{FF2B5EF4-FFF2-40B4-BE49-F238E27FC236}">
                <a16:creationId xmlns:a16="http://schemas.microsoft.com/office/drawing/2014/main" id="{EDA36898-2D80-7BF8-5E32-0C57F728BA29}"/>
              </a:ext>
            </a:extLst>
          </p:cNvPr>
          <p:cNvSpPr txBox="1">
            <a:spLocks/>
          </p:cNvSpPr>
          <p:nvPr/>
        </p:nvSpPr>
        <p:spPr>
          <a:xfrm>
            <a:off x="4339728" y="2501628"/>
            <a:ext cx="2777283" cy="237336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000" kern="1200" cap="all" spc="140" baseline="0">
                <a:solidFill>
                  <a:schemeClr val="bg1"/>
                </a:solidFill>
                <a:latin typeface="Tw Cen MT" panose="020B0602020104020603" pitchFamily="34" charset="77"/>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800" kern="1200" spc="140" baseline="0">
                <a:solidFill>
                  <a:schemeClr val="bg1"/>
                </a:solidFill>
                <a:latin typeface="Tw Cen MT" panose="020B06020201040206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defTabSz="795528">
              <a:spcBef>
                <a:spcPts val="870"/>
              </a:spcBef>
            </a:pPr>
            <a:r>
              <a:rPr lang="en-US" sz="1218" b="1" kern="1200" spc="122" baseline="0">
                <a:solidFill>
                  <a:srgbClr val="555555"/>
                </a:solidFill>
                <a:latin typeface="Tw Cen MT" panose="020B0602020104020603" pitchFamily="34" charset="77"/>
                <a:ea typeface="+mn-ea"/>
                <a:cs typeface="+mn-cs"/>
              </a:rPr>
              <a:t>Neural Network Training:</a:t>
            </a:r>
          </a:p>
          <a:p>
            <a:pPr marL="149162" lvl="1" indent="-149162" defTabSz="795528">
              <a:spcBef>
                <a:spcPts val="870"/>
              </a:spcBef>
              <a:buFont typeface="Arial" panose="020B0604020202020204" pitchFamily="34" charset="0"/>
              <a:buChar char="•"/>
            </a:pPr>
            <a:r>
              <a:rPr lang="en-US" sz="1218" kern="1200" spc="122" baseline="0">
                <a:solidFill>
                  <a:srgbClr val="555555"/>
                </a:solidFill>
                <a:latin typeface="Tw Cen MT" panose="020B0602020104020603" pitchFamily="34" charset="77"/>
                <a:ea typeface="+mn-ea"/>
                <a:cs typeface="+mn-cs"/>
              </a:rPr>
              <a:t>The hyperedge convolution layer is used as a building block in a neural network architecture.</a:t>
            </a:r>
          </a:p>
          <a:p>
            <a:pPr marL="149162" lvl="1" indent="-149162" defTabSz="795528">
              <a:spcBef>
                <a:spcPts val="870"/>
              </a:spcBef>
              <a:buFont typeface="Arial" panose="020B0604020202020204" pitchFamily="34" charset="0"/>
              <a:buChar char="•"/>
            </a:pPr>
            <a:r>
              <a:rPr lang="en-US" sz="1218" kern="1200" spc="122" baseline="0">
                <a:solidFill>
                  <a:srgbClr val="555555"/>
                </a:solidFill>
                <a:latin typeface="Tw Cen MT" panose="020B0602020104020603" pitchFamily="34" charset="77"/>
                <a:ea typeface="+mn-ea"/>
                <a:cs typeface="+mn-cs"/>
              </a:rPr>
              <a:t>Multiple such layers can be stacked, with non-linearities applied in between, to build a deep HGNN model.</a:t>
            </a:r>
          </a:p>
          <a:p>
            <a:pPr marL="171450" lvl="1" indent="-171450">
              <a:buFont typeface="Arial" panose="020B0604020202020204" pitchFamily="34" charset="0"/>
              <a:buChar char="•"/>
            </a:pPr>
            <a:endParaRPr lang="en-US" sz="1400" dirty="0"/>
          </a:p>
        </p:txBody>
      </p:sp>
      <p:pic>
        <p:nvPicPr>
          <p:cNvPr id="3" name="Picture 2" descr="Graph convolutional neural networks - Matthew N. Bernstein">
            <a:extLst>
              <a:ext uri="{FF2B5EF4-FFF2-40B4-BE49-F238E27FC236}">
                <a16:creationId xmlns:a16="http://schemas.microsoft.com/office/drawing/2014/main" id="{22D0C591-4D9E-9330-9D89-CEAB2A96C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976" y="1923521"/>
            <a:ext cx="3817987" cy="347821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2">
            <a:extLst>
              <a:ext uri="{FF2B5EF4-FFF2-40B4-BE49-F238E27FC236}">
                <a16:creationId xmlns:a16="http://schemas.microsoft.com/office/drawing/2014/main" id="{5D9C5762-DF32-F2C4-B9F4-1A1867FA4344}"/>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693683" y="879635"/>
            <a:ext cx="6192892" cy="1198179"/>
          </a:xfrm>
        </p:spPr>
        <p:txBody>
          <a:bodyPr/>
          <a:lstStyle/>
          <a:p>
            <a:r>
              <a:rPr lang="en-US" dirty="0"/>
              <a:t>Results</a:t>
            </a:r>
          </a:p>
        </p:txBody>
      </p:sp>
      <p:graphicFrame>
        <p:nvGraphicFramePr>
          <p:cNvPr id="21" name="Table 4">
            <a:extLst>
              <a:ext uri="{FF2B5EF4-FFF2-40B4-BE49-F238E27FC236}">
                <a16:creationId xmlns:a16="http://schemas.microsoft.com/office/drawing/2014/main" id="{47D234C6-5775-45F6-AF2D-88B4142B3E45}"/>
              </a:ext>
            </a:extLst>
          </p:cNvPr>
          <p:cNvGraphicFramePr>
            <a:graphicFrameLocks noGrp="1"/>
          </p:cNvGraphicFramePr>
          <p:nvPr>
            <p:ph sz="quarter" idx="13"/>
            <p:extLst>
              <p:ext uri="{D42A27DB-BD31-4B8C-83A1-F6EECF244321}">
                <p14:modId xmlns:p14="http://schemas.microsoft.com/office/powerpoint/2010/main" val="907916573"/>
              </p:ext>
            </p:extLst>
          </p:nvPr>
        </p:nvGraphicFramePr>
        <p:xfrm>
          <a:off x="693738" y="2705100"/>
          <a:ext cx="6447172" cy="1113738"/>
        </p:xfrm>
        <a:graphic>
          <a:graphicData uri="http://schemas.openxmlformats.org/drawingml/2006/table">
            <a:tbl>
              <a:tblPr firstRow="1" bandRow="1">
                <a:tableStyleId>{5C22544A-7EE6-4342-B048-85BDC9FD1C3A}</a:tableStyleId>
              </a:tblPr>
              <a:tblGrid>
                <a:gridCol w="1611793">
                  <a:extLst>
                    <a:ext uri="{9D8B030D-6E8A-4147-A177-3AD203B41FA5}">
                      <a16:colId xmlns:a16="http://schemas.microsoft.com/office/drawing/2014/main" val="1689330750"/>
                    </a:ext>
                  </a:extLst>
                </a:gridCol>
                <a:gridCol w="1611793">
                  <a:extLst>
                    <a:ext uri="{9D8B030D-6E8A-4147-A177-3AD203B41FA5}">
                      <a16:colId xmlns:a16="http://schemas.microsoft.com/office/drawing/2014/main" val="2660631934"/>
                    </a:ext>
                  </a:extLst>
                </a:gridCol>
                <a:gridCol w="1611793">
                  <a:extLst>
                    <a:ext uri="{9D8B030D-6E8A-4147-A177-3AD203B41FA5}">
                      <a16:colId xmlns:a16="http://schemas.microsoft.com/office/drawing/2014/main" val="3909717689"/>
                    </a:ext>
                  </a:extLst>
                </a:gridCol>
                <a:gridCol w="1611793">
                  <a:extLst>
                    <a:ext uri="{9D8B030D-6E8A-4147-A177-3AD203B41FA5}">
                      <a16:colId xmlns:a16="http://schemas.microsoft.com/office/drawing/2014/main" val="1185156177"/>
                    </a:ext>
                  </a:extLst>
                </a:gridCol>
              </a:tblGrid>
              <a:tr h="371246">
                <a:tc>
                  <a:txBody>
                    <a:bodyPr/>
                    <a:lstStyle/>
                    <a:p>
                      <a:pPr algn="ctr"/>
                      <a:endParaRPr lang="en-US" dirty="0">
                        <a:latin typeface="Tw Cen MT" panose="020B0602020104020603" pitchFamily="34" charset="77"/>
                      </a:endParaRPr>
                    </a:p>
                  </a:txBody>
                  <a:tcPr anchor="ctr">
                    <a:solidFill>
                      <a:schemeClr val="accent2"/>
                    </a:solidFill>
                  </a:tcPr>
                </a:tc>
                <a:tc>
                  <a:txBody>
                    <a:bodyPr/>
                    <a:lstStyle/>
                    <a:p>
                      <a:pPr algn="ctr"/>
                      <a:r>
                        <a:rPr lang="en-US" sz="1800" b="0" spc="140" baseline="0" dirty="0">
                          <a:latin typeface="Tw Cen MT" panose="020B0602020104020603" pitchFamily="34" charset="77"/>
                        </a:rPr>
                        <a:t>Accuracy</a:t>
                      </a:r>
                    </a:p>
                  </a:txBody>
                  <a:tcPr anchor="ctr">
                    <a:solidFill>
                      <a:schemeClr val="accent2"/>
                    </a:solidFill>
                  </a:tcPr>
                </a:tc>
                <a:tc>
                  <a:txBody>
                    <a:bodyPr/>
                    <a:lstStyle/>
                    <a:p>
                      <a:pPr algn="ctr"/>
                      <a:r>
                        <a:rPr lang="en-US" sz="1800" b="0" spc="140" baseline="0" dirty="0">
                          <a:latin typeface="Tw Cen MT" panose="020B0602020104020603" pitchFamily="34" charset="77"/>
                        </a:rPr>
                        <a:t>F1 Score</a:t>
                      </a:r>
                    </a:p>
                  </a:txBody>
                  <a:tcPr anchor="ctr">
                    <a:solidFill>
                      <a:schemeClr val="accent2"/>
                    </a:solidFill>
                  </a:tcPr>
                </a:tc>
                <a:tc>
                  <a:txBody>
                    <a:bodyPr/>
                    <a:lstStyle/>
                    <a:p>
                      <a:pPr algn="ctr"/>
                      <a:r>
                        <a:rPr lang="en-US" sz="1800" b="0" spc="140" baseline="0" dirty="0">
                          <a:latin typeface="Tw Cen MT" panose="020B0602020104020603" pitchFamily="34" charset="77"/>
                        </a:rPr>
                        <a:t>AUC Score</a:t>
                      </a:r>
                    </a:p>
                  </a:txBody>
                  <a:tcPr anchor="ctr">
                    <a:solidFill>
                      <a:schemeClr val="accent2"/>
                    </a:solidFill>
                  </a:tcPr>
                </a:tc>
                <a:extLst>
                  <a:ext uri="{0D108BD9-81ED-4DB2-BD59-A6C34878D82A}">
                    <a16:rowId xmlns:a16="http://schemas.microsoft.com/office/drawing/2014/main" val="479928716"/>
                  </a:ext>
                </a:extLst>
              </a:tr>
              <a:tr h="371246">
                <a:tc>
                  <a:txBody>
                    <a:bodyPr/>
                    <a:lstStyle/>
                    <a:p>
                      <a:pPr algn="ctr"/>
                      <a:r>
                        <a:rPr lang="en-US" sz="1500" dirty="0">
                          <a:solidFill>
                            <a:schemeClr val="tx2"/>
                          </a:solidFill>
                          <a:latin typeface="Tw Cen MT" panose="020B0602020104020603" pitchFamily="34" charset="77"/>
                        </a:rPr>
                        <a:t>Reddit</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0.9607</a:t>
                      </a:r>
                    </a:p>
                  </a:txBody>
                  <a:tcPr anchor="ctr">
                    <a:solidFill>
                      <a:schemeClr val="bg1"/>
                    </a:solidFill>
                  </a:tcPr>
                </a:tc>
                <a:tc>
                  <a:txBody>
                    <a:bodyPr/>
                    <a:lstStyle/>
                    <a:p>
                      <a:pPr algn="ctr"/>
                      <a:r>
                        <a:rPr lang="en-US" sz="1500" dirty="0">
                          <a:solidFill>
                            <a:schemeClr val="tx2"/>
                          </a:solidFill>
                          <a:latin typeface="Tw Cen MT" panose="020B0602020104020603" pitchFamily="34" charset="77"/>
                        </a:rPr>
                        <a:t>0.7947</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latin typeface="Tw Cen MT" panose="020B0602020104020603" pitchFamily="34" charset="77"/>
                        </a:rPr>
                        <a:t>0.9599</a:t>
                      </a:r>
                    </a:p>
                  </a:txBody>
                  <a:tcPr anchor="ctr">
                    <a:solidFill>
                      <a:schemeClr val="bg1"/>
                    </a:solidFill>
                  </a:tcPr>
                </a:tc>
                <a:extLst>
                  <a:ext uri="{0D108BD9-81ED-4DB2-BD59-A6C34878D82A}">
                    <a16:rowId xmlns:a16="http://schemas.microsoft.com/office/drawing/2014/main" val="1760208656"/>
                  </a:ext>
                </a:extLst>
              </a:tr>
              <a:tr h="371246">
                <a:tc>
                  <a:txBody>
                    <a:bodyPr/>
                    <a:lstStyle/>
                    <a:p>
                      <a:pPr algn="ctr"/>
                      <a:r>
                        <a:rPr lang="en-US" sz="1500" dirty="0">
                          <a:solidFill>
                            <a:schemeClr val="tx2"/>
                          </a:solidFill>
                          <a:latin typeface="Tw Cen MT" panose="020B0602020104020603" pitchFamily="34" charset="77"/>
                        </a:rPr>
                        <a:t>FFSD</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0.8451</a:t>
                      </a:r>
                    </a:p>
                  </a:txBody>
                  <a:tcPr anchor="ctr">
                    <a:solidFill>
                      <a:schemeClr val="accent4"/>
                    </a:solidFill>
                  </a:tcPr>
                </a:tc>
                <a:tc>
                  <a:txBody>
                    <a:bodyPr/>
                    <a:lstStyle/>
                    <a:p>
                      <a:pPr algn="ctr"/>
                      <a:r>
                        <a:rPr lang="en-US" sz="1500" dirty="0">
                          <a:solidFill>
                            <a:schemeClr val="tx2"/>
                          </a:solidFill>
                          <a:latin typeface="Tw Cen MT" panose="020B0602020104020603" pitchFamily="34" charset="77"/>
                        </a:rPr>
                        <a:t>0.6374</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latin typeface="Tw Cen MT" panose="020B0602020104020603" pitchFamily="34" charset="77"/>
                        </a:rPr>
                        <a:t>0.6946</a:t>
                      </a:r>
                    </a:p>
                  </a:txBody>
                  <a:tcPr anchor="ctr">
                    <a:solidFill>
                      <a:schemeClr val="accent4"/>
                    </a:solidFill>
                  </a:tcPr>
                </a:tc>
                <a:extLst>
                  <a:ext uri="{0D108BD9-81ED-4DB2-BD59-A6C34878D82A}">
                    <a16:rowId xmlns:a16="http://schemas.microsoft.com/office/drawing/2014/main" val="3634243071"/>
                  </a:ext>
                </a:extLst>
              </a:tr>
            </a:tbl>
          </a:graphicData>
        </a:graphic>
      </p:graphicFrame>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13</a:t>
            </a:fld>
            <a:endParaRPr lang="en-US" dirty="0"/>
          </a:p>
        </p:txBody>
      </p:sp>
      <p:pic>
        <p:nvPicPr>
          <p:cNvPr id="4" name="Picture 3">
            <a:extLst>
              <a:ext uri="{FF2B5EF4-FFF2-40B4-BE49-F238E27FC236}">
                <a16:creationId xmlns:a16="http://schemas.microsoft.com/office/drawing/2014/main" id="{4AA4E0B0-D1BD-0E7C-BD25-AF07A2916B17}"/>
              </a:ext>
            </a:extLst>
          </p:cNvPr>
          <p:cNvPicPr>
            <a:picLocks noChangeAspect="1"/>
          </p:cNvPicPr>
          <p:nvPr/>
        </p:nvPicPr>
        <p:blipFill>
          <a:blip r:embed="rId3"/>
          <a:stretch>
            <a:fillRect/>
          </a:stretch>
        </p:blipFill>
        <p:spPr>
          <a:xfrm>
            <a:off x="468793" y="4006471"/>
            <a:ext cx="3448531" cy="2715004"/>
          </a:xfrm>
          <a:prstGeom prst="rect">
            <a:avLst/>
          </a:prstGeom>
        </p:spPr>
      </p:pic>
      <p:pic>
        <p:nvPicPr>
          <p:cNvPr id="7" name="Picture 6">
            <a:extLst>
              <a:ext uri="{FF2B5EF4-FFF2-40B4-BE49-F238E27FC236}">
                <a16:creationId xmlns:a16="http://schemas.microsoft.com/office/drawing/2014/main" id="{A1F58EC8-0B8D-16C2-B8FA-5097FA5C4D60}"/>
              </a:ext>
            </a:extLst>
          </p:cNvPr>
          <p:cNvPicPr>
            <a:picLocks noChangeAspect="1"/>
          </p:cNvPicPr>
          <p:nvPr/>
        </p:nvPicPr>
        <p:blipFill rotWithShape="1">
          <a:blip r:embed="rId4"/>
          <a:srcRect r="86989"/>
          <a:stretch/>
        </p:blipFill>
        <p:spPr>
          <a:xfrm>
            <a:off x="4574920" y="4130245"/>
            <a:ext cx="1027841" cy="2226105"/>
          </a:xfrm>
          <a:prstGeom prst="rect">
            <a:avLst/>
          </a:prstGeom>
        </p:spPr>
      </p:pic>
      <p:pic>
        <p:nvPicPr>
          <p:cNvPr id="9" name="Picture 8">
            <a:extLst>
              <a:ext uri="{FF2B5EF4-FFF2-40B4-BE49-F238E27FC236}">
                <a16:creationId xmlns:a16="http://schemas.microsoft.com/office/drawing/2014/main" id="{5377E8E9-B12E-92FD-5455-178B40175D7A}"/>
              </a:ext>
            </a:extLst>
          </p:cNvPr>
          <p:cNvPicPr>
            <a:picLocks noChangeAspect="1"/>
          </p:cNvPicPr>
          <p:nvPr/>
        </p:nvPicPr>
        <p:blipFill rotWithShape="1">
          <a:blip r:embed="rId4"/>
          <a:srcRect l="68810" r="11719"/>
          <a:stretch/>
        </p:blipFill>
        <p:spPr>
          <a:xfrm>
            <a:off x="5602762" y="4130245"/>
            <a:ext cx="1538148" cy="2226105"/>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D4AF6B-0911-6466-8070-9370359B974D}"/>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
        <p:nvSpPr>
          <p:cNvPr id="4" name="Title 3">
            <a:extLst>
              <a:ext uri="{FF2B5EF4-FFF2-40B4-BE49-F238E27FC236}">
                <a16:creationId xmlns:a16="http://schemas.microsoft.com/office/drawing/2014/main" id="{133351CB-0009-A9F3-1EAA-E00E0559DFA5}"/>
              </a:ext>
            </a:extLst>
          </p:cNvPr>
          <p:cNvSpPr>
            <a:spLocks noGrp="1"/>
          </p:cNvSpPr>
          <p:nvPr>
            <p:ph type="ctrTitle"/>
          </p:nvPr>
        </p:nvSpPr>
        <p:spPr/>
        <p:txBody>
          <a:bodyPr/>
          <a:lstStyle/>
          <a:p>
            <a:r>
              <a:rPr lang="en-US" dirty="0"/>
              <a:t>Applications</a:t>
            </a:r>
          </a:p>
        </p:txBody>
      </p:sp>
      <p:sp>
        <p:nvSpPr>
          <p:cNvPr id="5" name="Content Placeholder 4">
            <a:extLst>
              <a:ext uri="{FF2B5EF4-FFF2-40B4-BE49-F238E27FC236}">
                <a16:creationId xmlns:a16="http://schemas.microsoft.com/office/drawing/2014/main" id="{DBD9C696-668B-726F-A94C-7A225E081679}"/>
              </a:ext>
            </a:extLst>
          </p:cNvPr>
          <p:cNvSpPr>
            <a:spLocks noGrp="1"/>
          </p:cNvSpPr>
          <p:nvPr>
            <p:ph sz="quarter" idx="13"/>
          </p:nvPr>
        </p:nvSpPr>
        <p:spPr>
          <a:xfrm>
            <a:off x="693683" y="2705265"/>
            <a:ext cx="10745787" cy="3273100"/>
          </a:xfrm>
        </p:spPr>
        <p:txBody>
          <a:bodyPr>
            <a:normAutofit/>
          </a:bodyPr>
          <a:lstStyle/>
          <a:p>
            <a:r>
              <a:rPr lang="en-US" dirty="0"/>
              <a:t>Cybersecurity</a:t>
            </a:r>
          </a:p>
          <a:p>
            <a:pPr lvl="1"/>
            <a:r>
              <a:rPr lang="en-US" dirty="0"/>
              <a:t>Fraud detection </a:t>
            </a:r>
          </a:p>
          <a:p>
            <a:pPr lvl="1"/>
            <a:r>
              <a:rPr lang="en-US" dirty="0"/>
              <a:t>Intrusion prevention</a:t>
            </a:r>
          </a:p>
          <a:p>
            <a:r>
              <a:rPr lang="en-US" dirty="0"/>
              <a:t>Banking/Finance</a:t>
            </a:r>
          </a:p>
          <a:p>
            <a:pPr lvl="1"/>
            <a:r>
              <a:rPr lang="en-US" dirty="0"/>
              <a:t>Financial monitoring </a:t>
            </a:r>
          </a:p>
          <a:p>
            <a:pPr lvl="1"/>
            <a:r>
              <a:rPr lang="en-US" dirty="0"/>
              <a:t>Risk management</a:t>
            </a:r>
          </a:p>
          <a:p>
            <a:r>
              <a:rPr lang="en-US" dirty="0"/>
              <a:t>Even healthcare, image recognition, etc.</a:t>
            </a:r>
          </a:p>
        </p:txBody>
      </p:sp>
    </p:spTree>
    <p:extLst>
      <p:ext uri="{BB962C8B-B14F-4D97-AF65-F5344CB8AC3E}">
        <p14:creationId xmlns:p14="http://schemas.microsoft.com/office/powerpoint/2010/main" val="2761573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E82958-8A35-B58B-D78F-774C375D0C16}"/>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
        <p:nvSpPr>
          <p:cNvPr id="4" name="Title 3">
            <a:extLst>
              <a:ext uri="{FF2B5EF4-FFF2-40B4-BE49-F238E27FC236}">
                <a16:creationId xmlns:a16="http://schemas.microsoft.com/office/drawing/2014/main" id="{C75FCEA2-2F65-023A-ABFD-004AE16AAC39}"/>
              </a:ext>
            </a:extLst>
          </p:cNvPr>
          <p:cNvSpPr>
            <a:spLocks noGrp="1"/>
          </p:cNvSpPr>
          <p:nvPr>
            <p:ph type="ctrTitle"/>
          </p:nvPr>
        </p:nvSpPr>
        <p:spPr/>
        <p:txBody>
          <a:bodyPr/>
          <a:lstStyle/>
          <a:p>
            <a:r>
              <a:rPr lang="en-US" dirty="0"/>
              <a:t>Future Work</a:t>
            </a:r>
          </a:p>
        </p:txBody>
      </p:sp>
      <p:sp>
        <p:nvSpPr>
          <p:cNvPr id="5" name="Content Placeholder 4">
            <a:extLst>
              <a:ext uri="{FF2B5EF4-FFF2-40B4-BE49-F238E27FC236}">
                <a16:creationId xmlns:a16="http://schemas.microsoft.com/office/drawing/2014/main" id="{7FFCFF53-2F0F-9D10-2017-8A599D814E13}"/>
              </a:ext>
            </a:extLst>
          </p:cNvPr>
          <p:cNvSpPr>
            <a:spLocks noGrp="1"/>
          </p:cNvSpPr>
          <p:nvPr>
            <p:ph sz="quarter" idx="13"/>
          </p:nvPr>
        </p:nvSpPr>
        <p:spPr/>
        <p:txBody>
          <a:bodyPr/>
          <a:lstStyle/>
          <a:p>
            <a:r>
              <a:rPr lang="en-US" dirty="0"/>
              <a:t>Dynamic network</a:t>
            </a:r>
          </a:p>
          <a:p>
            <a:r>
              <a:rPr lang="en-US" dirty="0"/>
              <a:t>S-line graph</a:t>
            </a:r>
          </a:p>
          <a:p>
            <a:r>
              <a:rPr lang="en-US" dirty="0"/>
              <a:t>New dataset</a:t>
            </a:r>
          </a:p>
          <a:p>
            <a:r>
              <a:rPr lang="en-US" dirty="0"/>
              <a:t>Unsupervised and semi-supervised</a:t>
            </a:r>
          </a:p>
          <a:p>
            <a:r>
              <a:rPr lang="en-US" dirty="0"/>
              <a:t>Scalability</a:t>
            </a:r>
          </a:p>
          <a:p>
            <a:r>
              <a:rPr lang="en-US" dirty="0"/>
              <a:t>And much more…</a:t>
            </a:r>
          </a:p>
          <a:p>
            <a:endParaRPr lang="en-US" dirty="0"/>
          </a:p>
        </p:txBody>
      </p:sp>
    </p:spTree>
    <p:extLst>
      <p:ext uri="{BB962C8B-B14F-4D97-AF65-F5344CB8AC3E}">
        <p14:creationId xmlns:p14="http://schemas.microsoft.com/office/powerpoint/2010/main" val="237714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dirty="0"/>
              <a:t>Thank you</a:t>
            </a:r>
          </a:p>
        </p:txBody>
      </p:sp>
      <p:pic>
        <p:nvPicPr>
          <p:cNvPr id="31" name="Picture Placeholder 15">
            <a:extLst>
              <a:ext uri="{FF2B5EF4-FFF2-40B4-BE49-F238E27FC236}">
                <a16:creationId xmlns:a16="http://schemas.microsoft.com/office/drawing/2014/main" id="{6B0E9A3B-F80B-6B4C-B8C2-742CB0CF71A6}"/>
              </a:ext>
            </a:extLst>
          </p:cNvPr>
          <p:cNvPicPr>
            <a:picLocks noGrp="1" noChangeAspect="1"/>
          </p:cNvPicPr>
          <p:nvPr>
            <p:ph type="pic" sz="quarter" idx="14"/>
          </p:nvPr>
        </p:nvPicPr>
        <p:blipFill>
          <a:blip r:embed="rId4"/>
          <a:srcRect/>
          <a:stretch/>
        </p:blipFill>
        <p:spPr>
          <a:xfrm>
            <a:off x="510622" y="2405063"/>
            <a:ext cx="2390405" cy="2386393"/>
          </a:xfrm>
        </p:spPr>
      </p:pic>
      <p:sp>
        <p:nvSpPr>
          <p:cNvPr id="8" name="Text Placeholder 7">
            <a:extLst>
              <a:ext uri="{FF2B5EF4-FFF2-40B4-BE49-F238E27FC236}">
                <a16:creationId xmlns:a16="http://schemas.microsoft.com/office/drawing/2014/main" id="{61C7C316-257C-D546-909D-98FD50663C5D}"/>
              </a:ext>
            </a:extLst>
          </p:cNvPr>
          <p:cNvSpPr>
            <a:spLocks noGrp="1"/>
          </p:cNvSpPr>
          <p:nvPr>
            <p:ph type="body" sz="quarter" idx="15"/>
          </p:nvPr>
        </p:nvSpPr>
        <p:spPr>
          <a:xfrm>
            <a:off x="2901027" y="2482732"/>
            <a:ext cx="2917826" cy="404812"/>
          </a:xfrm>
        </p:spPr>
        <p:txBody>
          <a:bodyPr/>
          <a:lstStyle/>
          <a:p>
            <a:r>
              <a:rPr lang="en-US" dirty="0"/>
              <a:t>DEVEN BIEHLER</a:t>
            </a:r>
          </a:p>
        </p:txBody>
      </p:sp>
      <p:sp>
        <p:nvSpPr>
          <p:cNvPr id="17" name="Text Placeholder 16">
            <a:extLst>
              <a:ext uri="{FF2B5EF4-FFF2-40B4-BE49-F238E27FC236}">
                <a16:creationId xmlns:a16="http://schemas.microsoft.com/office/drawing/2014/main" id="{9EAA186B-A3B5-0145-8CAE-ABFD165CDB94}"/>
              </a:ext>
            </a:extLst>
          </p:cNvPr>
          <p:cNvSpPr>
            <a:spLocks noGrp="1"/>
          </p:cNvSpPr>
          <p:nvPr>
            <p:ph type="body" sz="quarter" idx="16"/>
          </p:nvPr>
        </p:nvSpPr>
        <p:spPr>
          <a:xfrm>
            <a:off x="2901027" y="2907275"/>
            <a:ext cx="2917826" cy="404812"/>
          </a:xfrm>
        </p:spPr>
        <p:txBody>
          <a:bodyPr/>
          <a:lstStyle/>
          <a:p>
            <a:r>
              <a:rPr lang="en-US" dirty="0"/>
              <a:t>deven.biehler@wsu.edu</a:t>
            </a:r>
          </a:p>
        </p:txBody>
      </p:sp>
      <p:sp>
        <p:nvSpPr>
          <p:cNvPr id="22" name="Text Placeholder 21">
            <a:extLst>
              <a:ext uri="{FF2B5EF4-FFF2-40B4-BE49-F238E27FC236}">
                <a16:creationId xmlns:a16="http://schemas.microsoft.com/office/drawing/2014/main" id="{EC1EC5C0-B9F3-0D47-8C7B-A2B7D2AEE4F7}"/>
              </a:ext>
            </a:extLst>
          </p:cNvPr>
          <p:cNvSpPr>
            <a:spLocks noGrp="1"/>
          </p:cNvSpPr>
          <p:nvPr>
            <p:ph type="body" sz="quarter" idx="21"/>
          </p:nvPr>
        </p:nvSpPr>
        <p:spPr>
          <a:xfrm>
            <a:off x="8330315" y="2405063"/>
            <a:ext cx="2917826" cy="404812"/>
          </a:xfrm>
        </p:spPr>
        <p:txBody>
          <a:bodyPr/>
          <a:lstStyle/>
          <a:p>
            <a:r>
              <a:rPr lang="en-US" dirty="0"/>
              <a:t>SAI KOLAGANI</a:t>
            </a:r>
          </a:p>
        </p:txBody>
      </p:sp>
      <p:sp>
        <p:nvSpPr>
          <p:cNvPr id="23" name="Text Placeholder 22">
            <a:extLst>
              <a:ext uri="{FF2B5EF4-FFF2-40B4-BE49-F238E27FC236}">
                <a16:creationId xmlns:a16="http://schemas.microsoft.com/office/drawing/2014/main" id="{0E40995F-FCDC-0C42-8608-FF5B24C7FC84}"/>
              </a:ext>
            </a:extLst>
          </p:cNvPr>
          <p:cNvSpPr>
            <a:spLocks noGrp="1"/>
          </p:cNvSpPr>
          <p:nvPr>
            <p:ph type="body" sz="quarter" idx="22"/>
          </p:nvPr>
        </p:nvSpPr>
        <p:spPr>
          <a:xfrm>
            <a:off x="8330315" y="2829606"/>
            <a:ext cx="2917826" cy="404812"/>
          </a:xfrm>
        </p:spPr>
        <p:txBody>
          <a:bodyPr/>
          <a:lstStyle/>
          <a:p>
            <a:r>
              <a:rPr lang="en-US" dirty="0"/>
              <a:t>s.kolagani@wsu.edu</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16</a:t>
            </a:fld>
            <a:endParaRPr lang="en-US" dirty="0"/>
          </a:p>
        </p:txBody>
      </p:sp>
      <p:pic>
        <p:nvPicPr>
          <p:cNvPr id="4" name="Picture Placeholder 3">
            <a:extLst>
              <a:ext uri="{FF2B5EF4-FFF2-40B4-BE49-F238E27FC236}">
                <a16:creationId xmlns:a16="http://schemas.microsoft.com/office/drawing/2014/main" id="{249D0942-977F-5754-9886-9EBDD8E7299D}"/>
              </a:ext>
            </a:extLst>
          </p:cNvPr>
          <p:cNvPicPr>
            <a:picLocks noGrp="1" noChangeAspect="1"/>
          </p:cNvPicPr>
          <p:nvPr>
            <p:ph type="pic" sz="quarter" idx="20"/>
          </p:nvPr>
        </p:nvPicPr>
        <p:blipFill rotWithShape="1">
          <a:blip r:embed="rId5"/>
          <a:srcRect l="4542" t="11268" r="5039" b="11268"/>
          <a:stretch/>
        </p:blipFill>
        <p:spPr>
          <a:xfrm>
            <a:off x="6168950" y="2405064"/>
            <a:ext cx="2161365" cy="2386392"/>
          </a:xfrm>
        </p:spPr>
      </p:pic>
    </p:spTree>
    <p:extLst>
      <p:ext uri="{BB962C8B-B14F-4D97-AF65-F5344CB8AC3E}">
        <p14:creationId xmlns:p14="http://schemas.microsoft.com/office/powerpoint/2010/main" val="347745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dirty="0"/>
              <a:t>Bibliography</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17</a:t>
            </a:fld>
            <a:endParaRPr lang="en-US" dirty="0"/>
          </a:p>
        </p:txBody>
      </p:sp>
      <p:sp>
        <p:nvSpPr>
          <p:cNvPr id="19" name="TextBox 18">
            <a:extLst>
              <a:ext uri="{FF2B5EF4-FFF2-40B4-BE49-F238E27FC236}">
                <a16:creationId xmlns:a16="http://schemas.microsoft.com/office/drawing/2014/main" id="{F4BE10D2-BFE3-F330-3BEF-1FBC4D05CBCB}"/>
              </a:ext>
            </a:extLst>
          </p:cNvPr>
          <p:cNvSpPr txBox="1"/>
          <p:nvPr/>
        </p:nvSpPr>
        <p:spPr>
          <a:xfrm>
            <a:off x="916017" y="2150918"/>
            <a:ext cx="9599583" cy="5078313"/>
          </a:xfrm>
          <a:prstGeom prst="rect">
            <a:avLst/>
          </a:prstGeom>
          <a:noFill/>
        </p:spPr>
        <p:txBody>
          <a:bodyPr wrap="square" rtlCol="0">
            <a:spAutoFit/>
          </a:bodyPr>
          <a:lstStyle/>
          <a:p>
            <a:r>
              <a:rPr lang="en-US" dirty="0"/>
              <a:t>Feng, </a:t>
            </a:r>
            <a:r>
              <a:rPr lang="en-US" dirty="0" err="1"/>
              <a:t>Yifan</a:t>
            </a:r>
            <a:r>
              <a:rPr lang="en-US" dirty="0"/>
              <a:t>, </a:t>
            </a:r>
            <a:r>
              <a:rPr lang="en-US" dirty="0" err="1"/>
              <a:t>Haoxuan</a:t>
            </a:r>
            <a:r>
              <a:rPr lang="en-US" dirty="0"/>
              <a:t> You, </a:t>
            </a:r>
            <a:r>
              <a:rPr lang="en-US" dirty="0" err="1"/>
              <a:t>Zizhao</a:t>
            </a:r>
            <a:r>
              <a:rPr lang="en-US" dirty="0"/>
              <a:t> Zhang, </a:t>
            </a:r>
            <a:r>
              <a:rPr lang="en-US" dirty="0" err="1"/>
              <a:t>Rongrong</a:t>
            </a:r>
            <a:r>
              <a:rPr lang="en-US" dirty="0"/>
              <a:t> Ji, and Yue Gao. "Hypergraph neural networks." In Proceedings of the AAAI conference on artificial intelligence, vol. 33, no. 01, pp. 3558-3565. 2019.</a:t>
            </a:r>
          </a:p>
          <a:p>
            <a:endParaRPr lang="en-US" dirty="0"/>
          </a:p>
          <a:p>
            <a:r>
              <a:rPr lang="en-US" dirty="0"/>
              <a:t>Xiang, Sheng, </a:t>
            </a:r>
            <a:r>
              <a:rPr lang="en-US" dirty="0" err="1"/>
              <a:t>Mingzhi</a:t>
            </a:r>
            <a:r>
              <a:rPr lang="en-US" dirty="0"/>
              <a:t> Zhu, </a:t>
            </a:r>
            <a:r>
              <a:rPr lang="en-US" dirty="0" err="1"/>
              <a:t>Dawei</a:t>
            </a:r>
            <a:r>
              <a:rPr lang="en-US" dirty="0"/>
              <a:t> Cheng, </a:t>
            </a:r>
            <a:r>
              <a:rPr lang="en-US" dirty="0" err="1"/>
              <a:t>Enxia</a:t>
            </a:r>
            <a:r>
              <a:rPr lang="en-US" dirty="0"/>
              <a:t> Li, </a:t>
            </a:r>
            <a:r>
              <a:rPr lang="en-US" dirty="0" err="1"/>
              <a:t>Ruihui</a:t>
            </a:r>
            <a:r>
              <a:rPr lang="en-US" dirty="0"/>
              <a:t> Zhao, Yi Ouyang, Ling Chen, and </a:t>
            </a:r>
            <a:r>
              <a:rPr lang="en-US" dirty="0" err="1"/>
              <a:t>Yefeng</a:t>
            </a:r>
            <a:r>
              <a:rPr lang="en-US" dirty="0"/>
              <a:t> Zheng. "Semi-supervised credit card fraud detection via attribute-driven graph representation." In Proceedings of the AAAI Conference on Artificial Intelligence, vol. 37, no. 12, pp. 14557-14565. 2023.</a:t>
            </a:r>
          </a:p>
          <a:p>
            <a:endParaRPr lang="en-US" dirty="0"/>
          </a:p>
          <a:p>
            <a:r>
              <a:rPr lang="en-US" dirty="0"/>
              <a:t>Gao, Yue, </a:t>
            </a:r>
            <a:r>
              <a:rPr lang="en-US" dirty="0" err="1"/>
              <a:t>Yifan</a:t>
            </a:r>
            <a:r>
              <a:rPr lang="en-US" dirty="0"/>
              <a:t> Feng, </a:t>
            </a:r>
            <a:r>
              <a:rPr lang="en-US" dirty="0" err="1"/>
              <a:t>Shuyi</a:t>
            </a:r>
            <a:r>
              <a:rPr lang="en-US" dirty="0"/>
              <a:t> Ji, and </a:t>
            </a:r>
            <a:r>
              <a:rPr lang="en-US" dirty="0" err="1"/>
              <a:t>Rongrong</a:t>
            </a:r>
            <a:r>
              <a:rPr lang="en-US" dirty="0"/>
              <a:t> Ji. "HGNN+: General hypergraph neural networks." IEEE Transactions on Pattern Analysis and Machine Intelligence 45, no. 3 (2022): 3181-3199.</a:t>
            </a:r>
          </a:p>
          <a:p>
            <a:endParaRPr lang="en-US" dirty="0"/>
          </a:p>
          <a:p>
            <a:r>
              <a:rPr lang="en-US" b="1" dirty="0"/>
              <a:t>Datasets:</a:t>
            </a:r>
          </a:p>
          <a:p>
            <a:r>
              <a:rPr lang="en-US" dirty="0"/>
              <a:t>https://www.reddit.com/r/datasets/comments/3bxlg7/i_have_every_publicly_available_reddit_comment/</a:t>
            </a:r>
          </a:p>
          <a:p>
            <a:r>
              <a:rPr lang="en-US" dirty="0"/>
              <a:t>https://github.com/YingtongDou/CARE-GNN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3428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Anomaly Detection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Anomalies are everywhere</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2</a:t>
            </a:fld>
            <a:endParaRPr lang="en-US" sz="1200">
              <a:solidFill>
                <a:schemeClr val="tx1">
                  <a:tint val="75000"/>
                </a:schemeClr>
              </a:solidFill>
              <a:latin typeface="+mn-lt"/>
            </a:endParaRPr>
          </a:p>
        </p:txBody>
      </p:sp>
      <p:pic>
        <p:nvPicPr>
          <p:cNvPr id="5" name="Picture 4">
            <a:extLst>
              <a:ext uri="{FF2B5EF4-FFF2-40B4-BE49-F238E27FC236}">
                <a16:creationId xmlns:a16="http://schemas.microsoft.com/office/drawing/2014/main" id="{2647710A-A29B-86C9-54B8-6B3C0A791CB9}"/>
              </a:ext>
            </a:extLst>
          </p:cNvPr>
          <p:cNvPicPr>
            <a:picLocks noChangeAspect="1"/>
          </p:cNvPicPr>
          <p:nvPr/>
        </p:nvPicPr>
        <p:blipFill>
          <a:blip r:embed="rId3"/>
          <a:stretch>
            <a:fillRect/>
          </a:stretch>
        </p:blipFill>
        <p:spPr>
          <a:xfrm>
            <a:off x="7560420" y="2528810"/>
            <a:ext cx="4384679" cy="1938415"/>
          </a:xfrm>
          <a:prstGeom prst="rect">
            <a:avLst/>
          </a:prstGeom>
        </p:spPr>
      </p:pic>
      <p:pic>
        <p:nvPicPr>
          <p:cNvPr id="4" name="Picture 2" descr="Build an API Endpoint for Anomaly Detection in Stock Price using ML.NET |  Shawn Shi | The Startup">
            <a:extLst>
              <a:ext uri="{FF2B5EF4-FFF2-40B4-BE49-F238E27FC236}">
                <a16:creationId xmlns:a16="http://schemas.microsoft.com/office/drawing/2014/main" id="{4DE7E2F0-67BC-E734-2430-CD196EB45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44" y="3017325"/>
            <a:ext cx="3352094" cy="23270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08B0B4-22FA-5C39-99ED-A0BCDF59B0C5}"/>
              </a:ext>
            </a:extLst>
          </p:cNvPr>
          <p:cNvPicPr>
            <a:picLocks noChangeAspect="1"/>
          </p:cNvPicPr>
          <p:nvPr/>
        </p:nvPicPr>
        <p:blipFill rotWithShape="1">
          <a:blip r:embed="rId5"/>
          <a:srcRect l="2767" t="4044"/>
          <a:stretch/>
        </p:blipFill>
        <p:spPr>
          <a:xfrm>
            <a:off x="7915275" y="4750683"/>
            <a:ext cx="3562349" cy="1591056"/>
          </a:xfrm>
          <a:prstGeom prst="rect">
            <a:avLst/>
          </a:prstGeom>
        </p:spPr>
      </p:pic>
      <p:pic>
        <p:nvPicPr>
          <p:cNvPr id="10" name="Picture 9">
            <a:extLst>
              <a:ext uri="{FF2B5EF4-FFF2-40B4-BE49-F238E27FC236}">
                <a16:creationId xmlns:a16="http://schemas.microsoft.com/office/drawing/2014/main" id="{39C9D40B-9B6D-07B0-ED71-AD3EE0BA3B72}"/>
              </a:ext>
            </a:extLst>
          </p:cNvPr>
          <p:cNvPicPr>
            <a:picLocks noChangeAspect="1"/>
          </p:cNvPicPr>
          <p:nvPr/>
        </p:nvPicPr>
        <p:blipFill>
          <a:blip r:embed="rId6"/>
          <a:stretch>
            <a:fillRect/>
          </a:stretch>
        </p:blipFill>
        <p:spPr>
          <a:xfrm>
            <a:off x="3557982" y="2922895"/>
            <a:ext cx="3863931" cy="2515880"/>
          </a:xfrm>
          <a:prstGeom prst="rect">
            <a:avLst/>
          </a:prstGeom>
        </p:spPr>
      </p:pic>
    </p:spTree>
    <p:extLst>
      <p:ext uri="{BB962C8B-B14F-4D97-AF65-F5344CB8AC3E}">
        <p14:creationId xmlns:p14="http://schemas.microsoft.com/office/powerpoint/2010/main" val="401998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Anomaly Detection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Two types of outlier data when it comes to graph data.</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3</a:t>
            </a:fld>
            <a:endParaRPr lang="en-US" sz="1200">
              <a:solidFill>
                <a:schemeClr val="tx1">
                  <a:tint val="75000"/>
                </a:schemeClr>
              </a:solidFill>
              <a:latin typeface="+mn-lt"/>
            </a:endParaRPr>
          </a:p>
        </p:txBody>
      </p:sp>
      <p:pic>
        <p:nvPicPr>
          <p:cNvPr id="1026" name="Picture 2" descr="Graph Neural Network-based Graph Outlier Detection: A Brief Introduction -  TigerGraph">
            <a:extLst>
              <a:ext uri="{FF2B5EF4-FFF2-40B4-BE49-F238E27FC236}">
                <a16:creationId xmlns:a16="http://schemas.microsoft.com/office/drawing/2014/main" id="{5CF3BE5D-A7AC-91BB-6694-049028DF2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2680646"/>
            <a:ext cx="6602217" cy="340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4" y="413782"/>
            <a:ext cx="10909640" cy="1368614"/>
          </a:xfrm>
        </p:spPr>
        <p:txBody>
          <a:bodyPr vert="horz" lIns="91440" tIns="45720" rIns="91440" bIns="45720" rtlCol="0" anchor="ctr">
            <a:normAutofit/>
          </a:bodyPr>
          <a:lstStyle/>
          <a:p>
            <a:pPr algn="ctr"/>
            <a:r>
              <a:rPr lang="en-US" sz="6600" dirty="0">
                <a:solidFill>
                  <a:schemeClr val="tx1"/>
                </a:solidFill>
                <a:latin typeface="+mj-lt"/>
              </a:rPr>
              <a:t>Hypergraphs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Hypergraphs allow us to look at the higher-order structure of the graph</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4</a:t>
            </a:fld>
            <a:endParaRPr lang="en-US" sz="1200">
              <a:solidFill>
                <a:schemeClr val="tx1">
                  <a:tint val="75000"/>
                </a:schemeClr>
              </a:solidFill>
              <a:latin typeface="+mn-lt"/>
            </a:endParaRPr>
          </a:p>
        </p:txBody>
      </p:sp>
      <p:pic>
        <p:nvPicPr>
          <p:cNvPr id="1026" name="Picture 2">
            <a:extLst>
              <a:ext uri="{FF2B5EF4-FFF2-40B4-BE49-F238E27FC236}">
                <a16:creationId xmlns:a16="http://schemas.microsoft.com/office/drawing/2014/main" id="{5CF3BE5D-A7AC-91BB-6694-049028DF275D}"/>
              </a:ext>
            </a:extLst>
          </p:cNvPr>
          <p:cNvPicPr>
            <a:picLocks noChangeAspect="1" noChangeArrowheads="1"/>
          </p:cNvPicPr>
          <p:nvPr/>
        </p:nvPicPr>
        <p:blipFill>
          <a:blip r:embed="rId3"/>
          <a:srcRect/>
          <a:stretch/>
        </p:blipFill>
        <p:spPr bwMode="auto">
          <a:xfrm>
            <a:off x="2908467" y="2755551"/>
            <a:ext cx="5981952" cy="382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39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pPr algn="l"/>
            <a:r>
              <a:rPr lang="en-US" sz="5200" dirty="0">
                <a:solidFill>
                  <a:schemeClr val="tx1"/>
                </a:solidFill>
                <a:latin typeface="+mj-lt"/>
              </a:rPr>
              <a:t>Anomalous User Detection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pPr algn="l"/>
            <a:r>
              <a:rPr lang="en-US" sz="2400" dirty="0">
                <a:solidFill>
                  <a:schemeClr val="tx1"/>
                </a:solidFill>
                <a:latin typeface="+mn-lt"/>
              </a:rPr>
              <a:t>On Reddit Dataset</a:t>
            </a:r>
          </a:p>
        </p:txBody>
      </p:sp>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3"/>
          <a:srcRect l="5684" r="15067" b="1"/>
          <a:stretch/>
        </p:blipFill>
        <p:spPr>
          <a:xfrm>
            <a:off x="1" y="10"/>
            <a:ext cx="6005512" cy="6857990"/>
          </a:xfrm>
          <a:prstGeom prst="rect">
            <a:avLst/>
          </a:prstGeom>
        </p:spPr>
      </p:pic>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3"/>
          <a:srcRect t="41" b="41"/>
          <a:stretch/>
        </p:blipFill>
        <p:spPr>
          <a:xfrm>
            <a:off x="3681046" y="0"/>
            <a:ext cx="8510953"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Bipartite Network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3372955" cy="3539265"/>
          </a:xfrm>
        </p:spPr>
        <p:txBody>
          <a:bodyPr vert="horz" lIns="91440" tIns="45720" rIns="91440" bIns="45720" rtlCol="0" anchor="t">
            <a:normAutofit/>
          </a:bodyPr>
          <a:lstStyle/>
          <a:p>
            <a:r>
              <a:rPr lang="en-US" dirty="0"/>
              <a:t>reddit-user to reddit-forum interaction represented as a bipartite network.</a:t>
            </a:r>
          </a:p>
          <a:p>
            <a:endParaRPr lang="en-US" dirty="0"/>
          </a:p>
          <a:p>
            <a:r>
              <a:rPr lang="en-US" dirty="0"/>
              <a:t>Forums: Green</a:t>
            </a:r>
          </a:p>
          <a:p>
            <a:r>
              <a:rPr lang="en-US" dirty="0"/>
              <a:t>Users: Pink</a:t>
            </a:r>
          </a:p>
          <a:p>
            <a:endParaRPr lang="en-US" dirty="0"/>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Anomaly Injection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Injecting anomalies to generate labeled data.</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7</a:t>
            </a:fld>
            <a:endParaRPr lang="en-US" sz="1200">
              <a:solidFill>
                <a:schemeClr val="tx1">
                  <a:tint val="75000"/>
                </a:schemeClr>
              </a:solidFill>
              <a:latin typeface="+mn-lt"/>
            </a:endParaRPr>
          </a:p>
        </p:txBody>
      </p:sp>
      <p:graphicFrame>
        <p:nvGraphicFramePr>
          <p:cNvPr id="5" name="Table 4">
            <a:extLst>
              <a:ext uri="{FF2B5EF4-FFF2-40B4-BE49-F238E27FC236}">
                <a16:creationId xmlns:a16="http://schemas.microsoft.com/office/drawing/2014/main" id="{C973E8B3-ADA9-0299-1FF8-D6F037D11648}"/>
              </a:ext>
            </a:extLst>
          </p:cNvPr>
          <p:cNvGraphicFramePr>
            <a:graphicFrameLocks/>
          </p:cNvGraphicFramePr>
          <p:nvPr>
            <p:extLst>
              <p:ext uri="{D42A27DB-BD31-4B8C-83A1-F6EECF244321}">
                <p14:modId xmlns:p14="http://schemas.microsoft.com/office/powerpoint/2010/main" val="1953279623"/>
              </p:ext>
            </p:extLst>
          </p:nvPr>
        </p:nvGraphicFramePr>
        <p:xfrm>
          <a:off x="885825" y="2619633"/>
          <a:ext cx="10553700" cy="2795141"/>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val="2660631934"/>
                    </a:ext>
                  </a:extLst>
                </a:gridCol>
                <a:gridCol w="5276850">
                  <a:extLst>
                    <a:ext uri="{9D8B030D-6E8A-4147-A177-3AD203B41FA5}">
                      <a16:colId xmlns:a16="http://schemas.microsoft.com/office/drawing/2014/main" val="3909717689"/>
                    </a:ext>
                  </a:extLst>
                </a:gridCol>
              </a:tblGrid>
              <a:tr h="482622">
                <a:tc>
                  <a:txBody>
                    <a:bodyPr/>
                    <a:lstStyle/>
                    <a:p>
                      <a:pPr algn="ctr"/>
                      <a:r>
                        <a:rPr lang="en-US" sz="1800" b="0" spc="140" baseline="0" dirty="0">
                          <a:latin typeface="Tw Cen MT" panose="020B0602020104020603" pitchFamily="34" charset="77"/>
                        </a:rPr>
                        <a:t>Dataset</a:t>
                      </a:r>
                    </a:p>
                  </a:txBody>
                  <a:tcPr anchor="ctr">
                    <a:solidFill>
                      <a:schemeClr val="accent2"/>
                    </a:solidFill>
                  </a:tcPr>
                </a:tc>
                <a:tc>
                  <a:txBody>
                    <a:bodyPr/>
                    <a:lstStyle/>
                    <a:p>
                      <a:pPr algn="ctr"/>
                      <a:r>
                        <a:rPr lang="en-US" sz="1800" b="0" spc="140" baseline="0" dirty="0">
                          <a:latin typeface="Tw Cen MT" panose="020B0602020104020603" pitchFamily="34" charset="77"/>
                        </a:rPr>
                        <a:t>Anomalies</a:t>
                      </a:r>
                    </a:p>
                  </a:txBody>
                  <a:tcPr anchor="ctr">
                    <a:solidFill>
                      <a:schemeClr val="accent2"/>
                    </a:solidFill>
                  </a:tcPr>
                </a:tc>
                <a:extLst>
                  <a:ext uri="{0D108BD9-81ED-4DB2-BD59-A6C34878D82A}">
                    <a16:rowId xmlns:a16="http://schemas.microsoft.com/office/drawing/2014/main" val="479928716"/>
                  </a:ext>
                </a:extLst>
              </a:tr>
              <a:tr h="483719">
                <a:tc>
                  <a:txBody>
                    <a:bodyPr/>
                    <a:lstStyle/>
                    <a:p>
                      <a:pPr algn="ctr"/>
                      <a:r>
                        <a:rPr lang="en-US" sz="1800" b="0" i="0" kern="1200" dirty="0">
                          <a:solidFill>
                            <a:schemeClr val="dk1"/>
                          </a:solidFill>
                          <a:effectLst/>
                          <a:latin typeface="+mn-lt"/>
                          <a:ea typeface="+mn-ea"/>
                          <a:cs typeface="+mn-cs"/>
                        </a:rPr>
                        <a:t>"The guy is a professional, and very good at what he does. I highly doubt he misses often, if at all."</a:t>
                      </a:r>
                      <a:endParaRPr lang="en-US" sz="1500" dirty="0">
                        <a:solidFill>
                          <a:schemeClr val="tx2"/>
                        </a:solidFill>
                        <a:latin typeface="Tw Cen MT" panose="020B0602020104020603" pitchFamily="34" charset="77"/>
                      </a:endParaRPr>
                    </a:p>
                  </a:txBody>
                  <a:tcPr anchor="ctr">
                    <a:solidFill>
                      <a:schemeClr val="bg1"/>
                    </a:solidFill>
                  </a:tcPr>
                </a:tc>
                <a:tc>
                  <a:txBody>
                    <a:bodyPr/>
                    <a:lstStyle/>
                    <a:p>
                      <a:pPr algn="ctr"/>
                      <a:r>
                        <a:rPr lang="en-US" sz="1800" b="0" i="0" kern="1200" dirty="0">
                          <a:solidFill>
                            <a:schemeClr val="dk1"/>
                          </a:solidFill>
                          <a:effectLst/>
                          <a:latin typeface="+mn-lt"/>
                          <a:ea typeface="+mn-ea"/>
                          <a:cs typeface="+mn-cs"/>
                        </a:rPr>
                        <a:t>"re : </a:t>
                      </a:r>
                      <a:r>
                        <a:rPr lang="en-US" sz="1800" b="0" i="0" kern="1200" dirty="0" err="1">
                          <a:solidFill>
                            <a:schemeClr val="dk1"/>
                          </a:solidFill>
                          <a:effectLst/>
                          <a:latin typeface="+mn-lt"/>
                          <a:ea typeface="+mn-ea"/>
                          <a:cs typeface="+mn-cs"/>
                        </a:rPr>
                        <a:t>valero</a:t>
                      </a:r>
                      <a:r>
                        <a:rPr lang="en-US" sz="1800" b="0" i="0" kern="1200" dirty="0">
                          <a:solidFill>
                            <a:schemeClr val="dk1"/>
                          </a:solidFill>
                          <a:effectLst/>
                          <a:latin typeface="+mn-lt"/>
                          <a:ea typeface="+mn-ea"/>
                          <a:cs typeface="+mn-cs"/>
                        </a:rPr>
                        <a:t> gas marketing ; meter # : 8018 / </a:t>
                      </a:r>
                      <a:r>
                        <a:rPr lang="en-US" sz="1800" b="0" i="0" kern="1200" dirty="0" err="1">
                          <a:solidFill>
                            <a:schemeClr val="dk1"/>
                          </a:solidFill>
                          <a:effectLst/>
                          <a:latin typeface="+mn-lt"/>
                          <a:ea typeface="+mn-ea"/>
                          <a:cs typeface="+mn-cs"/>
                        </a:rPr>
                        <a:t>sitara</a:t>
                      </a:r>
                      <a:r>
                        <a:rPr lang="en-US" sz="1800" b="0" i="0" kern="1200" dirty="0">
                          <a:solidFill>
                            <a:schemeClr val="dk1"/>
                          </a:solidFill>
                          <a:effectLst/>
                          <a:latin typeface="+mn-lt"/>
                          <a:ea typeface="+mn-ea"/>
                          <a:cs typeface="+mn-cs"/>
                        </a:rPr>
                        <a:t> ticket #148376 please zero out the volumes until further notice ."</a:t>
                      </a:r>
                      <a:endParaRPr lang="en-US" sz="1500" dirty="0">
                        <a:solidFill>
                          <a:schemeClr val="tx2"/>
                        </a:solidFill>
                        <a:latin typeface="Tw Cen MT" panose="020B0602020104020603" pitchFamily="34" charset="77"/>
                      </a:endParaRPr>
                    </a:p>
                  </a:txBody>
                  <a:tcPr anchor="ctr">
                    <a:solidFill>
                      <a:schemeClr val="bg1"/>
                    </a:solidFill>
                  </a:tcPr>
                </a:tc>
                <a:extLst>
                  <a:ext uri="{0D108BD9-81ED-4DB2-BD59-A6C34878D82A}">
                    <a16:rowId xmlns:a16="http://schemas.microsoft.com/office/drawing/2014/main" val="1760208656"/>
                  </a:ext>
                </a:extLst>
              </a:tr>
              <a:tr h="483719">
                <a:tc>
                  <a:txBody>
                    <a:bodyPr/>
                    <a:lstStyle/>
                    <a:p>
                      <a:pPr algn="ctr"/>
                      <a:r>
                        <a:rPr lang="en-US" sz="1800" b="0" i="0" kern="1200" dirty="0">
                          <a:solidFill>
                            <a:schemeClr val="dk1"/>
                          </a:solidFill>
                          <a:effectLst/>
                          <a:latin typeface="+mn-lt"/>
                          <a:ea typeface="+mn-ea"/>
                          <a:cs typeface="+mn-cs"/>
                        </a:rPr>
                        <a:t>"This is a great question, and I want to thank you for asking it. However, I don't have any answers. I’m interested in learning more myself. "</a:t>
                      </a:r>
                      <a:endParaRPr lang="en-US" sz="1500" dirty="0">
                        <a:solidFill>
                          <a:schemeClr val="tx2"/>
                        </a:solidFill>
                        <a:latin typeface="Tw Cen MT" panose="020B0602020104020603" pitchFamily="34" charset="77"/>
                      </a:endParaRPr>
                    </a:p>
                  </a:txBody>
                  <a:tcPr anchor="ctr">
                    <a:solidFill>
                      <a:schemeClr val="accent4"/>
                    </a:solidFill>
                  </a:tcPr>
                </a:tc>
                <a:tc>
                  <a:txBody>
                    <a:bodyPr/>
                    <a:lstStyle/>
                    <a:p>
                      <a:pPr algn="ctr"/>
                      <a:r>
                        <a:rPr lang="en-US" sz="1800" b="0" i="0" kern="1200" dirty="0">
                          <a:solidFill>
                            <a:schemeClr val="dk1"/>
                          </a:solidFill>
                          <a:effectLst/>
                          <a:latin typeface="+mn-lt"/>
                          <a:ea typeface="+mn-ea"/>
                          <a:cs typeface="+mn-cs"/>
                        </a:rPr>
                        <a:t>"registration confirmation from spinner.com thank you </a:t>
                      </a:r>
                      <a:br>
                        <a:rPr lang="en-US" sz="1600" dirty="0"/>
                      </a:br>
                      <a:r>
                        <a:rPr lang="en-US" sz="1800" b="0" i="0" kern="1200" dirty="0">
                          <a:solidFill>
                            <a:schemeClr val="dk1"/>
                          </a:solidFill>
                          <a:effectLst/>
                          <a:latin typeface="+mn-lt"/>
                          <a:ea typeface="+mn-ea"/>
                          <a:cs typeface="+mn-cs"/>
                        </a:rPr>
                        <a:t>for joining spinner . com : the web ' s largest source of free streaming music"</a:t>
                      </a:r>
                      <a:endParaRPr lang="en-US" sz="1500" dirty="0">
                        <a:solidFill>
                          <a:schemeClr val="tx2"/>
                        </a:solidFill>
                        <a:latin typeface="Tw Cen MT" panose="020B0602020104020603" pitchFamily="34" charset="77"/>
                      </a:endParaRPr>
                    </a:p>
                  </a:txBody>
                  <a:tcPr anchor="ctr">
                    <a:solidFill>
                      <a:schemeClr val="accent4"/>
                    </a:solidFill>
                  </a:tcPr>
                </a:tc>
                <a:extLst>
                  <a:ext uri="{0D108BD9-81ED-4DB2-BD59-A6C34878D82A}">
                    <a16:rowId xmlns:a16="http://schemas.microsoft.com/office/drawing/2014/main" val="3634243071"/>
                  </a:ext>
                </a:extLst>
              </a:tr>
              <a:tr h="483719">
                <a:tc>
                  <a:txBody>
                    <a:bodyPr/>
                    <a:lstStyle/>
                    <a:p>
                      <a:pPr algn="ctr"/>
                      <a:r>
                        <a:rPr lang="en-US" sz="1800" b="0" i="0" kern="1200" dirty="0">
                          <a:solidFill>
                            <a:schemeClr val="dk1"/>
                          </a:solidFill>
                          <a:effectLst/>
                          <a:latin typeface="+mn-lt"/>
                          <a:ea typeface="+mn-ea"/>
                          <a:cs typeface="+mn-cs"/>
                        </a:rPr>
                        <a:t>"I wish the kit they made for this was still available. "</a:t>
                      </a:r>
                      <a:endParaRPr lang="en-US" sz="1500" dirty="0">
                        <a:solidFill>
                          <a:schemeClr val="tx2"/>
                        </a:solidFill>
                        <a:latin typeface="Tw Cen MT" panose="020B0602020104020603" pitchFamily="34" charset="77"/>
                      </a:endParaRPr>
                    </a:p>
                  </a:txBody>
                  <a:tcPr anchor="ctr">
                    <a:solidFill>
                      <a:schemeClr val="accent4"/>
                    </a:solidFill>
                  </a:tcPr>
                </a:tc>
                <a:tc>
                  <a:txBody>
                    <a:bodyPr/>
                    <a:lstStyle/>
                    <a:p>
                      <a:pPr algn="ctr"/>
                      <a:r>
                        <a:rPr lang="en-US" sz="1800" b="0" i="0" kern="1200" dirty="0" err="1">
                          <a:solidFill>
                            <a:schemeClr val="dk1"/>
                          </a:solidFill>
                          <a:effectLst/>
                          <a:latin typeface="+mn-lt"/>
                          <a:ea typeface="+mn-ea"/>
                          <a:cs typeface="+mn-cs"/>
                        </a:rPr>
                        <a:t>dont</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sieep</a:t>
                      </a:r>
                      <a:r>
                        <a:rPr lang="en-US" sz="1800" b="0" i="0" kern="1200" dirty="0">
                          <a:solidFill>
                            <a:schemeClr val="dk1"/>
                          </a:solidFill>
                          <a:effectLst/>
                          <a:latin typeface="+mn-lt"/>
                          <a:ea typeface="+mn-ea"/>
                          <a:cs typeface="+mn-cs"/>
                        </a:rPr>
                        <a:t> on this stock ! this is a hot one !"</a:t>
                      </a:r>
                      <a:endParaRPr lang="en-US" sz="1500" dirty="0">
                        <a:solidFill>
                          <a:schemeClr val="tx2"/>
                        </a:solidFill>
                        <a:latin typeface="Tw Cen MT" panose="020B0602020104020603" pitchFamily="34" charset="77"/>
                      </a:endParaRPr>
                    </a:p>
                  </a:txBody>
                  <a:tcPr anchor="ctr">
                    <a:solidFill>
                      <a:schemeClr val="accent4"/>
                    </a:solidFill>
                  </a:tcPr>
                </a:tc>
                <a:extLst>
                  <a:ext uri="{0D108BD9-81ED-4DB2-BD59-A6C34878D82A}">
                    <a16:rowId xmlns:a16="http://schemas.microsoft.com/office/drawing/2014/main" val="737344186"/>
                  </a:ext>
                </a:extLst>
              </a:tr>
            </a:tbl>
          </a:graphicData>
        </a:graphic>
      </p:graphicFrame>
    </p:spTree>
    <p:extLst>
      <p:ext uri="{BB962C8B-B14F-4D97-AF65-F5344CB8AC3E}">
        <p14:creationId xmlns:p14="http://schemas.microsoft.com/office/powerpoint/2010/main" val="265805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38881" y="457200"/>
            <a:ext cx="10909640" cy="1368614"/>
          </a:xfrm>
        </p:spPr>
        <p:txBody>
          <a:bodyPr vert="horz" lIns="91440" tIns="45720" rIns="91440" bIns="45720" rtlCol="0" anchor="ctr">
            <a:normAutofit/>
          </a:bodyPr>
          <a:lstStyle/>
          <a:p>
            <a:pPr algn="ctr"/>
            <a:r>
              <a:rPr lang="en-US" sz="6600" dirty="0">
                <a:solidFill>
                  <a:schemeClr val="tx1"/>
                </a:solidFill>
                <a:latin typeface="+mj-lt"/>
              </a:rPr>
              <a:t>Features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38881" y="1922561"/>
            <a:ext cx="10909643" cy="552659"/>
          </a:xfrm>
        </p:spPr>
        <p:txBody>
          <a:bodyPr vert="horz" lIns="91440" tIns="45720" rIns="91440" bIns="45720" rtlCol="0" anchor="ctr">
            <a:normAutofit/>
          </a:bodyPr>
          <a:lstStyle/>
          <a:p>
            <a:pPr algn="ctr">
              <a:lnSpc>
                <a:spcPct val="90000"/>
              </a:lnSpc>
            </a:pPr>
            <a:r>
              <a:rPr lang="en-US" sz="2400" dirty="0">
                <a:solidFill>
                  <a:schemeClr val="tx1"/>
                </a:solidFill>
                <a:latin typeface="+mn-lt"/>
              </a:rPr>
              <a:t>Features for interactions were selected using a bag of words vectorization.</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NLP: Bag of Words. The Bag of Words (BoW) model is a… | by Rahul S | Medium">
            <a:extLst>
              <a:ext uri="{FF2B5EF4-FFF2-40B4-BE49-F238E27FC236}">
                <a16:creationId xmlns:a16="http://schemas.microsoft.com/office/drawing/2014/main" id="{2B32AE5F-9E4E-6F99-FA99-01899BA605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831363"/>
            <a:ext cx="5614416" cy="3228289"/>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tint val="75000"/>
                  </a:schemeClr>
                </a:solidFill>
                <a:latin typeface="+mn-lt"/>
              </a:rPr>
              <a:pPr>
                <a:spcAft>
                  <a:spcPts val="600"/>
                </a:spcAft>
                <a:defRPr/>
              </a:pPr>
              <a:t>8</a:t>
            </a:fld>
            <a:endParaRPr lang="en-US" sz="1200">
              <a:solidFill>
                <a:schemeClr val="tx1">
                  <a:tint val="75000"/>
                </a:schemeClr>
              </a:solidFill>
              <a:latin typeface="+mn-lt"/>
            </a:endParaRPr>
          </a:p>
        </p:txBody>
      </p:sp>
      <p:pic>
        <p:nvPicPr>
          <p:cNvPr id="12" name="Picture 11">
            <a:extLst>
              <a:ext uri="{FF2B5EF4-FFF2-40B4-BE49-F238E27FC236}">
                <a16:creationId xmlns:a16="http://schemas.microsoft.com/office/drawing/2014/main" id="{D3571B58-47C3-F162-7AD0-2A6ACB180771}"/>
              </a:ext>
            </a:extLst>
          </p:cNvPr>
          <p:cNvPicPr>
            <a:picLocks noChangeAspect="1"/>
          </p:cNvPicPr>
          <p:nvPr/>
        </p:nvPicPr>
        <p:blipFill>
          <a:blip r:embed="rId4"/>
          <a:stretch>
            <a:fillRect/>
          </a:stretch>
        </p:blipFill>
        <p:spPr>
          <a:xfrm>
            <a:off x="1521068" y="2831363"/>
            <a:ext cx="3212361" cy="3228855"/>
          </a:xfrm>
          <a:prstGeom prst="rect">
            <a:avLst/>
          </a:prstGeo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pPr algn="l"/>
            <a:r>
              <a:rPr lang="en-US" sz="4800" dirty="0">
                <a:solidFill>
                  <a:schemeClr val="tx1"/>
                </a:solidFill>
                <a:latin typeface="+mj-lt"/>
              </a:rPr>
              <a:t>Anomalous Transaction Detection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7380408" y="4629234"/>
            <a:ext cx="3973386" cy="1485319"/>
          </a:xfrm>
          <a:noFill/>
        </p:spPr>
        <p:txBody>
          <a:bodyPr vert="horz" lIns="91440" tIns="45720" rIns="91440" bIns="45720" rtlCol="0">
            <a:normAutofit/>
          </a:bodyPr>
          <a:lstStyle/>
          <a:p>
            <a:pPr algn="l"/>
            <a:r>
              <a:rPr lang="en-US" sz="2400" dirty="0">
                <a:solidFill>
                  <a:schemeClr val="tx1"/>
                </a:solidFill>
                <a:latin typeface="+mn-lt"/>
              </a:rPr>
              <a:t>On Financial Fraud Semi Supervised Dataset</a:t>
            </a:r>
          </a:p>
        </p:txBody>
      </p:sp>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3"/>
          <a:srcRect l="5394" r="13798"/>
          <a:stretch/>
        </p:blipFill>
        <p:spPr>
          <a:xfrm>
            <a:off x="20" y="10"/>
            <a:ext cx="6992881" cy="6857990"/>
          </a:xfrm>
          <a:prstGeom prst="rect">
            <a:avLst/>
          </a:prstGeom>
        </p:spPr>
      </p:pic>
    </p:spTree>
    <p:extLst>
      <p:ext uri="{BB962C8B-B14F-4D97-AF65-F5344CB8AC3E}">
        <p14:creationId xmlns:p14="http://schemas.microsoft.com/office/powerpoint/2010/main" val="4194118915"/>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3A3A3A"/>
      </a:dk2>
      <a:lt2>
        <a:srgbClr val="E7E6E6"/>
      </a:lt2>
      <a:accent1>
        <a:srgbClr val="632423"/>
      </a:accent1>
      <a:accent2>
        <a:srgbClr val="EE7993"/>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1AE3212-FDDD-4F52-95D5-3CE5C732A69F}">
  <ds:schemaRefs>
    <ds:schemaRef ds:uri="http://schemas.microsoft.com/sharepoint/v3/contenttype/forms"/>
  </ds:schemaRefs>
</ds:datastoreItem>
</file>

<file path=customXml/itemProps2.xml><?xml version="1.0" encoding="utf-8"?>
<ds:datastoreItem xmlns:ds="http://schemas.openxmlformats.org/officeDocument/2006/customXml" ds:itemID="{733E722B-1125-4A71-8202-FAD6A1C14A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TotalTime>1928</TotalTime>
  <Words>1878</Words>
  <Application>Microsoft Office PowerPoint</Application>
  <PresentationFormat>Widescreen</PresentationFormat>
  <Paragraphs>198</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__tiempos_b6f14e</vt:lpstr>
      <vt:lpstr>Arial</vt:lpstr>
      <vt:lpstr>Bahnschrift</vt:lpstr>
      <vt:lpstr>Calibri</vt:lpstr>
      <vt:lpstr>Google Sans</vt:lpstr>
      <vt:lpstr>Söhne</vt:lpstr>
      <vt:lpstr>source-serif-pro</vt:lpstr>
      <vt:lpstr>Tw Cen MT</vt:lpstr>
      <vt:lpstr>Office Theme</vt:lpstr>
      <vt:lpstr>Hypergraph Anomaly Detection using Hypergraph Neural Network (HGNN)</vt:lpstr>
      <vt:lpstr>Anomaly Detection</vt:lpstr>
      <vt:lpstr>Anomaly Detection</vt:lpstr>
      <vt:lpstr>Hypergraphs</vt:lpstr>
      <vt:lpstr>Anomalous User Detection</vt:lpstr>
      <vt:lpstr>Bipartite Network</vt:lpstr>
      <vt:lpstr>Anomaly Injection</vt:lpstr>
      <vt:lpstr>Features</vt:lpstr>
      <vt:lpstr>Anomalous Transaction Detection</vt:lpstr>
      <vt:lpstr>Bipartite Network</vt:lpstr>
      <vt:lpstr>Features</vt:lpstr>
      <vt:lpstr>Deep hypergraph Model</vt:lpstr>
      <vt:lpstr>Results</vt:lpstr>
      <vt:lpstr>Applications</vt:lpstr>
      <vt:lpstr>Future Work</vt:lpstr>
      <vt:lpstr>Thank you</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Biehler, Deven</cp:lastModifiedBy>
  <cp:revision>30</cp:revision>
  <dcterms:created xsi:type="dcterms:W3CDTF">2024-04-18T02:01:04Z</dcterms:created>
  <dcterms:modified xsi:type="dcterms:W3CDTF">2024-04-23T03:17:17Z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